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5"/>
  </p:notesMasterIdLst>
  <p:sldIdLst>
    <p:sldId id="257" r:id="rId2"/>
    <p:sldId id="258" r:id="rId3"/>
    <p:sldId id="259" r:id="rId4"/>
    <p:sldId id="291" r:id="rId5"/>
    <p:sldId id="270" r:id="rId6"/>
    <p:sldId id="260" r:id="rId7"/>
    <p:sldId id="261" r:id="rId8"/>
    <p:sldId id="262" r:id="rId9"/>
    <p:sldId id="263" r:id="rId10"/>
    <p:sldId id="265" r:id="rId11"/>
    <p:sldId id="266" r:id="rId12"/>
    <p:sldId id="267" r:id="rId13"/>
    <p:sldId id="268" r:id="rId14"/>
    <p:sldId id="269" r:id="rId15"/>
    <p:sldId id="271" r:id="rId16"/>
    <p:sldId id="273" r:id="rId17"/>
    <p:sldId id="274" r:id="rId18"/>
    <p:sldId id="284" r:id="rId19"/>
    <p:sldId id="285" r:id="rId20"/>
    <p:sldId id="287" r:id="rId21"/>
    <p:sldId id="272" r:id="rId22"/>
    <p:sldId id="288" r:id="rId23"/>
    <p:sldId id="275" r:id="rId24"/>
    <p:sldId id="276" r:id="rId25"/>
    <p:sldId id="277" r:id="rId26"/>
    <p:sldId id="278" r:id="rId27"/>
    <p:sldId id="282" r:id="rId28"/>
    <p:sldId id="279" r:id="rId29"/>
    <p:sldId id="280" r:id="rId30"/>
    <p:sldId id="281" r:id="rId31"/>
    <p:sldId id="283" r:id="rId32"/>
    <p:sldId id="290" r:id="rId33"/>
    <p:sldId id="292" r:id="rId34"/>
    <p:sldId id="293" r:id="rId35"/>
    <p:sldId id="299" r:id="rId36"/>
    <p:sldId id="294" r:id="rId37"/>
    <p:sldId id="295" r:id="rId38"/>
    <p:sldId id="296" r:id="rId39"/>
    <p:sldId id="297" r:id="rId40"/>
    <p:sldId id="298" r:id="rId41"/>
    <p:sldId id="300" r:id="rId42"/>
    <p:sldId id="301" r:id="rId43"/>
    <p:sldId id="30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pa,Carrie" initials="T" lastIdx="1" clrIdx="0">
    <p:extLst>
      <p:ext uri="{19B8F6BF-5375-455C-9EA6-DF929625EA0E}">
        <p15:presenceInfo xmlns:p15="http://schemas.microsoft.com/office/powerpoint/2012/main" userId="S-1-5-21-2862664940-4160232669-2498997044-60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586" autoAdjust="0"/>
  </p:normalViewPr>
  <p:slideViewPr>
    <p:cSldViewPr snapToGrid="0">
      <p:cViewPr varScale="1">
        <p:scale>
          <a:sx n="72" d="100"/>
          <a:sy n="72" d="100"/>
        </p:scale>
        <p:origin x="9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C3DFF-086F-4B61-B408-7AB741B84D43}" type="doc">
      <dgm:prSet loTypeId="urn:microsoft.com/office/officeart/2005/8/layout/chevron1" loCatId="process" qsTypeId="urn:microsoft.com/office/officeart/2005/8/quickstyle/simple1" qsCatId="simple" csTypeId="urn:microsoft.com/office/officeart/2005/8/colors/accent0_1" csCatId="mainScheme" phldr="1"/>
      <dgm:spPr/>
    </dgm:pt>
    <dgm:pt modelId="{97B4CCD6-FAD2-4CF8-BA21-245D3BC0F6F5}">
      <dgm:prSet phldrT="[Text]"/>
      <dgm:spPr/>
      <dgm:t>
        <a:bodyPr/>
        <a:lstStyle/>
        <a:p>
          <a:r>
            <a:rPr lang="en-US" dirty="0"/>
            <a:t>Pre-recorded Webinars</a:t>
          </a:r>
        </a:p>
      </dgm:t>
    </dgm:pt>
    <dgm:pt modelId="{3E32C959-E1BC-4EDE-A5B2-631637B2005B}" type="parTrans" cxnId="{177617A0-9ABC-46CB-83A0-87631886F0DE}">
      <dgm:prSet/>
      <dgm:spPr/>
      <dgm:t>
        <a:bodyPr/>
        <a:lstStyle/>
        <a:p>
          <a:endParaRPr lang="en-US"/>
        </a:p>
      </dgm:t>
    </dgm:pt>
    <dgm:pt modelId="{F44DAB44-906D-4AA2-9322-71BE590A8CEB}" type="sibTrans" cxnId="{177617A0-9ABC-46CB-83A0-87631886F0DE}">
      <dgm:prSet/>
      <dgm:spPr/>
      <dgm:t>
        <a:bodyPr/>
        <a:lstStyle/>
        <a:p>
          <a:endParaRPr lang="en-US"/>
        </a:p>
      </dgm:t>
    </dgm:pt>
    <dgm:pt modelId="{3FD8DC64-0A89-4635-A609-70F0B359E1C8}">
      <dgm:prSet phldrT="[Text]"/>
      <dgm:spPr/>
      <dgm:t>
        <a:bodyPr/>
        <a:lstStyle/>
        <a:p>
          <a:r>
            <a:rPr lang="en-US" dirty="0"/>
            <a:t>Interactive Training </a:t>
          </a:r>
        </a:p>
      </dgm:t>
    </dgm:pt>
    <dgm:pt modelId="{33B8C055-5412-418A-ACCD-E53ED6157E77}" type="parTrans" cxnId="{84A6010D-E120-4B50-95B7-51884329C554}">
      <dgm:prSet/>
      <dgm:spPr/>
      <dgm:t>
        <a:bodyPr/>
        <a:lstStyle/>
        <a:p>
          <a:endParaRPr lang="en-US"/>
        </a:p>
      </dgm:t>
    </dgm:pt>
    <dgm:pt modelId="{8B415D86-4A67-49AF-929F-C11D7E9BF554}" type="sibTrans" cxnId="{84A6010D-E120-4B50-95B7-51884329C554}">
      <dgm:prSet/>
      <dgm:spPr/>
      <dgm:t>
        <a:bodyPr/>
        <a:lstStyle/>
        <a:p>
          <a:endParaRPr lang="en-US"/>
        </a:p>
      </dgm:t>
    </dgm:pt>
    <dgm:pt modelId="{FA76EB02-1750-4CE9-B9D0-AA114AAD6CD0}">
      <dgm:prSet phldrT="[Text]"/>
      <dgm:spPr/>
      <dgm:t>
        <a:bodyPr/>
        <a:lstStyle/>
        <a:p>
          <a:r>
            <a:rPr lang="en-US" dirty="0"/>
            <a:t>Virtual real-time training</a:t>
          </a:r>
        </a:p>
      </dgm:t>
    </dgm:pt>
    <dgm:pt modelId="{8524E0E2-ADC4-4638-B1AD-E3F296BD392F}" type="parTrans" cxnId="{6805058C-BC57-4156-906A-9E54933119CA}">
      <dgm:prSet/>
      <dgm:spPr/>
      <dgm:t>
        <a:bodyPr/>
        <a:lstStyle/>
        <a:p>
          <a:endParaRPr lang="en-US"/>
        </a:p>
      </dgm:t>
    </dgm:pt>
    <dgm:pt modelId="{24D49677-66B3-41A8-81FA-255D2D0FF409}" type="sibTrans" cxnId="{6805058C-BC57-4156-906A-9E54933119CA}">
      <dgm:prSet/>
      <dgm:spPr/>
      <dgm:t>
        <a:bodyPr/>
        <a:lstStyle/>
        <a:p>
          <a:endParaRPr lang="en-US"/>
        </a:p>
      </dgm:t>
    </dgm:pt>
    <dgm:pt modelId="{A83F9898-645F-4DAD-942D-7B9116BA90D6}" type="pres">
      <dgm:prSet presAssocID="{AB2C3DFF-086F-4B61-B408-7AB741B84D43}" presName="Name0" presStyleCnt="0">
        <dgm:presLayoutVars>
          <dgm:dir/>
          <dgm:animLvl val="lvl"/>
          <dgm:resizeHandles val="exact"/>
        </dgm:presLayoutVars>
      </dgm:prSet>
      <dgm:spPr/>
    </dgm:pt>
    <dgm:pt modelId="{1E724BC8-DD33-462F-8F06-C8D5E84EB755}" type="pres">
      <dgm:prSet presAssocID="{97B4CCD6-FAD2-4CF8-BA21-245D3BC0F6F5}" presName="parTxOnly" presStyleLbl="node1" presStyleIdx="0" presStyleCnt="3">
        <dgm:presLayoutVars>
          <dgm:chMax val="0"/>
          <dgm:chPref val="0"/>
          <dgm:bulletEnabled val="1"/>
        </dgm:presLayoutVars>
      </dgm:prSet>
      <dgm:spPr/>
    </dgm:pt>
    <dgm:pt modelId="{26BC9D6D-01D2-4FE9-A777-D88D153F0DC2}" type="pres">
      <dgm:prSet presAssocID="{F44DAB44-906D-4AA2-9322-71BE590A8CEB}" presName="parTxOnlySpace" presStyleCnt="0"/>
      <dgm:spPr/>
    </dgm:pt>
    <dgm:pt modelId="{1C90741F-59DB-45AF-93BC-C6145461F988}" type="pres">
      <dgm:prSet presAssocID="{3FD8DC64-0A89-4635-A609-70F0B359E1C8}" presName="parTxOnly" presStyleLbl="node1" presStyleIdx="1" presStyleCnt="3">
        <dgm:presLayoutVars>
          <dgm:chMax val="0"/>
          <dgm:chPref val="0"/>
          <dgm:bulletEnabled val="1"/>
        </dgm:presLayoutVars>
      </dgm:prSet>
      <dgm:spPr/>
    </dgm:pt>
    <dgm:pt modelId="{4F52F5C7-EFED-40C3-84F2-DCCE3024301D}" type="pres">
      <dgm:prSet presAssocID="{8B415D86-4A67-49AF-929F-C11D7E9BF554}" presName="parTxOnlySpace" presStyleCnt="0"/>
      <dgm:spPr/>
    </dgm:pt>
    <dgm:pt modelId="{EAF6EDE2-DDCF-47C6-8169-A18AF66D2698}" type="pres">
      <dgm:prSet presAssocID="{FA76EB02-1750-4CE9-B9D0-AA114AAD6CD0}" presName="parTxOnly" presStyleLbl="node1" presStyleIdx="2" presStyleCnt="3">
        <dgm:presLayoutVars>
          <dgm:chMax val="0"/>
          <dgm:chPref val="0"/>
          <dgm:bulletEnabled val="1"/>
        </dgm:presLayoutVars>
      </dgm:prSet>
      <dgm:spPr/>
    </dgm:pt>
  </dgm:ptLst>
  <dgm:cxnLst>
    <dgm:cxn modelId="{84A6010D-E120-4B50-95B7-51884329C554}" srcId="{AB2C3DFF-086F-4B61-B408-7AB741B84D43}" destId="{3FD8DC64-0A89-4635-A609-70F0B359E1C8}" srcOrd="1" destOrd="0" parTransId="{33B8C055-5412-418A-ACCD-E53ED6157E77}" sibTransId="{8B415D86-4A67-49AF-929F-C11D7E9BF554}"/>
    <dgm:cxn modelId="{FC620A42-121A-41D8-8BEC-4A40F13C54E5}" type="presOf" srcId="{FA76EB02-1750-4CE9-B9D0-AA114AAD6CD0}" destId="{EAF6EDE2-DDCF-47C6-8169-A18AF66D2698}" srcOrd="0" destOrd="0" presId="urn:microsoft.com/office/officeart/2005/8/layout/chevron1"/>
    <dgm:cxn modelId="{670FEE72-5ECB-4355-BCA3-E8E5CC456A58}" type="presOf" srcId="{AB2C3DFF-086F-4B61-B408-7AB741B84D43}" destId="{A83F9898-645F-4DAD-942D-7B9116BA90D6}" srcOrd="0" destOrd="0" presId="urn:microsoft.com/office/officeart/2005/8/layout/chevron1"/>
    <dgm:cxn modelId="{F2115857-948B-4BE8-AA08-281772D9B9C8}" type="presOf" srcId="{97B4CCD6-FAD2-4CF8-BA21-245D3BC0F6F5}" destId="{1E724BC8-DD33-462F-8F06-C8D5E84EB755}" srcOrd="0" destOrd="0" presId="urn:microsoft.com/office/officeart/2005/8/layout/chevron1"/>
    <dgm:cxn modelId="{6805058C-BC57-4156-906A-9E54933119CA}" srcId="{AB2C3DFF-086F-4B61-B408-7AB741B84D43}" destId="{FA76EB02-1750-4CE9-B9D0-AA114AAD6CD0}" srcOrd="2" destOrd="0" parTransId="{8524E0E2-ADC4-4638-B1AD-E3F296BD392F}" sibTransId="{24D49677-66B3-41A8-81FA-255D2D0FF409}"/>
    <dgm:cxn modelId="{177617A0-9ABC-46CB-83A0-87631886F0DE}" srcId="{AB2C3DFF-086F-4B61-B408-7AB741B84D43}" destId="{97B4CCD6-FAD2-4CF8-BA21-245D3BC0F6F5}" srcOrd="0" destOrd="0" parTransId="{3E32C959-E1BC-4EDE-A5B2-631637B2005B}" sibTransId="{F44DAB44-906D-4AA2-9322-71BE590A8CEB}"/>
    <dgm:cxn modelId="{A581B3D6-87BF-4C24-89A2-83A1A84C1BB5}" type="presOf" srcId="{3FD8DC64-0A89-4635-A609-70F0B359E1C8}" destId="{1C90741F-59DB-45AF-93BC-C6145461F988}" srcOrd="0" destOrd="0" presId="urn:microsoft.com/office/officeart/2005/8/layout/chevron1"/>
    <dgm:cxn modelId="{8FE95BC5-65E1-4917-A435-1AA543E96C85}" type="presParOf" srcId="{A83F9898-645F-4DAD-942D-7B9116BA90D6}" destId="{1E724BC8-DD33-462F-8F06-C8D5E84EB755}" srcOrd="0" destOrd="0" presId="urn:microsoft.com/office/officeart/2005/8/layout/chevron1"/>
    <dgm:cxn modelId="{805847AD-7710-491B-9B4C-0845403056D9}" type="presParOf" srcId="{A83F9898-645F-4DAD-942D-7B9116BA90D6}" destId="{26BC9D6D-01D2-4FE9-A777-D88D153F0DC2}" srcOrd="1" destOrd="0" presId="urn:microsoft.com/office/officeart/2005/8/layout/chevron1"/>
    <dgm:cxn modelId="{30E70373-E98A-4A4F-AB64-D20CC8FE6D32}" type="presParOf" srcId="{A83F9898-645F-4DAD-942D-7B9116BA90D6}" destId="{1C90741F-59DB-45AF-93BC-C6145461F988}" srcOrd="2" destOrd="0" presId="urn:microsoft.com/office/officeart/2005/8/layout/chevron1"/>
    <dgm:cxn modelId="{BB87DEFD-59FC-4686-84F1-0FFEC27B16F7}" type="presParOf" srcId="{A83F9898-645F-4DAD-942D-7B9116BA90D6}" destId="{4F52F5C7-EFED-40C3-84F2-DCCE3024301D}" srcOrd="3" destOrd="0" presId="urn:microsoft.com/office/officeart/2005/8/layout/chevron1"/>
    <dgm:cxn modelId="{6A93EFF7-BB8F-451E-B1DD-FA8FEF3C0727}" type="presParOf" srcId="{A83F9898-645F-4DAD-942D-7B9116BA90D6}" destId="{EAF6EDE2-DDCF-47C6-8169-A18AF66D269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24BC8-DD33-462F-8F06-C8D5E84EB755}">
      <dsp:nvSpPr>
        <dsp:cNvPr id="0" name=""/>
        <dsp:cNvSpPr/>
      </dsp:nvSpPr>
      <dsp:spPr>
        <a:xfrm>
          <a:off x="2018" y="1307708"/>
          <a:ext cx="2458616" cy="983446"/>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Pre-recorded Webinars</a:t>
          </a:r>
        </a:p>
      </dsp:txBody>
      <dsp:txXfrm>
        <a:off x="493741" y="1307708"/>
        <a:ext cx="1475170" cy="983446"/>
      </dsp:txXfrm>
    </dsp:sp>
    <dsp:sp modelId="{1C90741F-59DB-45AF-93BC-C6145461F988}">
      <dsp:nvSpPr>
        <dsp:cNvPr id="0" name=""/>
        <dsp:cNvSpPr/>
      </dsp:nvSpPr>
      <dsp:spPr>
        <a:xfrm>
          <a:off x="2214773" y="1307708"/>
          <a:ext cx="2458616" cy="983446"/>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Interactive Training </a:t>
          </a:r>
        </a:p>
      </dsp:txBody>
      <dsp:txXfrm>
        <a:off x="2706496" y="1307708"/>
        <a:ext cx="1475170" cy="983446"/>
      </dsp:txXfrm>
    </dsp:sp>
    <dsp:sp modelId="{EAF6EDE2-DDCF-47C6-8169-A18AF66D2698}">
      <dsp:nvSpPr>
        <dsp:cNvPr id="0" name=""/>
        <dsp:cNvSpPr/>
      </dsp:nvSpPr>
      <dsp:spPr>
        <a:xfrm>
          <a:off x="4427528" y="1307708"/>
          <a:ext cx="2458616" cy="983446"/>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Virtual real-time training</a:t>
          </a:r>
        </a:p>
      </dsp:txBody>
      <dsp:txXfrm>
        <a:off x="4919251" y="1307708"/>
        <a:ext cx="1475170" cy="9834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C830B-814E-4BE3-8498-E63FA7644340}" type="datetimeFigureOut">
              <a:rPr lang="en-US" smtClean="0"/>
              <a:t>12/5/2017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36DF4-58F4-4A4C-A461-B694AEBCAE1C}" type="slidenum">
              <a:rPr lang="en-US" smtClean="0"/>
              <a:t>‹#›</a:t>
            </a:fld>
            <a:endParaRPr lang="en-US"/>
          </a:p>
        </p:txBody>
      </p:sp>
    </p:spTree>
    <p:extLst>
      <p:ext uri="{BB962C8B-B14F-4D97-AF65-F5344CB8AC3E}">
        <p14:creationId xmlns:p14="http://schemas.microsoft.com/office/powerpoint/2010/main" val="55551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this is Carrie Tupa with the Texas Workforce Commission.  I want to welcome you to the first training webinar for TEAMS version 3.2.</a:t>
            </a:r>
          </a:p>
        </p:txBody>
      </p:sp>
      <p:sp>
        <p:nvSpPr>
          <p:cNvPr id="4" name="Slide Number Placeholder 3"/>
          <p:cNvSpPr>
            <a:spLocks noGrp="1"/>
          </p:cNvSpPr>
          <p:nvPr>
            <p:ph type="sldNum" sz="quarter" idx="10"/>
          </p:nvPr>
        </p:nvSpPr>
        <p:spPr/>
        <p:txBody>
          <a:bodyPr/>
          <a:lstStyle/>
          <a:p>
            <a:fld id="{DE536DF4-58F4-4A4C-A461-B694AEBCAE1C}" type="slidenum">
              <a:rPr lang="en-US" smtClean="0"/>
              <a:t>1</a:t>
            </a:fld>
            <a:endParaRPr lang="en-US"/>
          </a:p>
        </p:txBody>
      </p:sp>
    </p:spTree>
    <p:extLst>
      <p:ext uri="{BB962C8B-B14F-4D97-AF65-F5344CB8AC3E}">
        <p14:creationId xmlns:p14="http://schemas.microsoft.com/office/powerpoint/2010/main" val="905639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when selecting a program from the eligible training provider system, you should ensure that you are working with an actual program –not just a provider – in the system.  While most community colleges are on the eligible training provider list, not all of their program offerings are.  The changes to the training screen ensure that, when you are selecting a program from the ETP list, you are truly selecting that program, not just the entity that offers the program.</a:t>
            </a:r>
          </a:p>
          <a:p>
            <a:endParaRPr lang="en-US" dirty="0"/>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10</a:t>
            </a:fld>
            <a:endParaRPr lang="en-US"/>
          </a:p>
        </p:txBody>
      </p:sp>
    </p:spTree>
    <p:extLst>
      <p:ext uri="{BB962C8B-B14F-4D97-AF65-F5344CB8AC3E}">
        <p14:creationId xmlns:p14="http://schemas.microsoft.com/office/powerpoint/2010/main" val="375881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select a provider from the ETP list, you will now see the option to “select provider” when you select “yes”, that the program is on the ETP list.  </a:t>
            </a:r>
          </a:p>
        </p:txBody>
      </p:sp>
      <p:sp>
        <p:nvSpPr>
          <p:cNvPr id="4" name="Slide Number Placeholder 3"/>
          <p:cNvSpPr>
            <a:spLocks noGrp="1"/>
          </p:cNvSpPr>
          <p:nvPr>
            <p:ph type="sldNum" sz="quarter" idx="10"/>
          </p:nvPr>
        </p:nvSpPr>
        <p:spPr/>
        <p:txBody>
          <a:bodyPr/>
          <a:lstStyle/>
          <a:p>
            <a:fld id="{DE536DF4-58F4-4A4C-A461-B694AEBCAE1C}" type="slidenum">
              <a:rPr lang="en-US" smtClean="0"/>
              <a:t>11</a:t>
            </a:fld>
            <a:endParaRPr lang="en-US"/>
          </a:p>
        </p:txBody>
      </p:sp>
    </p:spTree>
    <p:extLst>
      <p:ext uri="{BB962C8B-B14F-4D97-AF65-F5344CB8AC3E}">
        <p14:creationId xmlns:p14="http://schemas.microsoft.com/office/powerpoint/2010/main" val="45141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selected “yes”, you will search for your provider.  You can enter all or part of the provider name.  As with most searches, we recommend using enough characters to find the record you are looking for, but not too many so as to accidentally omit results based on spelling.  </a:t>
            </a:r>
          </a:p>
        </p:txBody>
      </p:sp>
      <p:sp>
        <p:nvSpPr>
          <p:cNvPr id="4" name="Slide Number Placeholder 3"/>
          <p:cNvSpPr>
            <a:spLocks noGrp="1"/>
          </p:cNvSpPr>
          <p:nvPr>
            <p:ph type="sldNum" sz="quarter" idx="10"/>
          </p:nvPr>
        </p:nvSpPr>
        <p:spPr/>
        <p:txBody>
          <a:bodyPr/>
          <a:lstStyle/>
          <a:p>
            <a:fld id="{DE536DF4-58F4-4A4C-A461-B694AEBCAE1C}" type="slidenum">
              <a:rPr lang="en-US" smtClean="0"/>
              <a:t>12</a:t>
            </a:fld>
            <a:endParaRPr lang="en-US"/>
          </a:p>
        </p:txBody>
      </p:sp>
    </p:spTree>
    <p:extLst>
      <p:ext uri="{BB962C8B-B14F-4D97-AF65-F5344CB8AC3E}">
        <p14:creationId xmlns:p14="http://schemas.microsoft.com/office/powerpoint/2010/main" val="234014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searching, you see the results of your provider.  Each provider entry is associated with the actual ETP program, so, for instance, if you entered Austin Community College, you’d see all of their offerings and would need to select the correct one based on the CIP code.  </a:t>
            </a:r>
          </a:p>
          <a:p>
            <a:endParaRPr lang="en-US" dirty="0"/>
          </a:p>
          <a:p>
            <a:r>
              <a:rPr lang="en-US" dirty="0"/>
              <a:t>You can sort by CIP code by simply clicking on the CIP code column header.  This will allow you to more easily find the program you’re looking for.  </a:t>
            </a:r>
          </a:p>
        </p:txBody>
      </p:sp>
      <p:sp>
        <p:nvSpPr>
          <p:cNvPr id="4" name="Slide Number Placeholder 3"/>
          <p:cNvSpPr>
            <a:spLocks noGrp="1"/>
          </p:cNvSpPr>
          <p:nvPr>
            <p:ph type="sldNum" sz="quarter" idx="10"/>
          </p:nvPr>
        </p:nvSpPr>
        <p:spPr/>
        <p:txBody>
          <a:bodyPr/>
          <a:lstStyle/>
          <a:p>
            <a:fld id="{DE536DF4-58F4-4A4C-A461-B694AEBCAE1C}" type="slidenum">
              <a:rPr lang="en-US" smtClean="0"/>
              <a:t>13</a:t>
            </a:fld>
            <a:endParaRPr lang="en-US"/>
          </a:p>
        </p:txBody>
      </p:sp>
    </p:spTree>
    <p:extLst>
      <p:ext uri="{BB962C8B-B14F-4D97-AF65-F5344CB8AC3E}">
        <p14:creationId xmlns:p14="http://schemas.microsoft.com/office/powerpoint/2010/main" val="165726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selected the program, you’ll notice that certain fields will now </a:t>
            </a:r>
            <a:r>
              <a:rPr lang="en-US" dirty="0" err="1"/>
              <a:t>autopopulate</a:t>
            </a:r>
            <a:r>
              <a:rPr lang="en-US" dirty="0"/>
              <a:t> based on information stored in the ETP database.  If certain information is missing, you’ll need to select the correct option.</a:t>
            </a:r>
          </a:p>
          <a:p>
            <a:endParaRPr lang="en-US" dirty="0"/>
          </a:p>
          <a:p>
            <a:r>
              <a:rPr lang="en-US" dirty="0"/>
              <a:t>Occupational skills training codes will also automatically filter based on the associated codes for a particular ETP program, so you’ll have fewer options to sort through when selecting the appropriate program.  </a:t>
            </a:r>
          </a:p>
        </p:txBody>
      </p:sp>
      <p:sp>
        <p:nvSpPr>
          <p:cNvPr id="4" name="Slide Number Placeholder 3"/>
          <p:cNvSpPr>
            <a:spLocks noGrp="1"/>
          </p:cNvSpPr>
          <p:nvPr>
            <p:ph type="sldNum" sz="quarter" idx="10"/>
          </p:nvPr>
        </p:nvSpPr>
        <p:spPr/>
        <p:txBody>
          <a:bodyPr/>
          <a:lstStyle/>
          <a:p>
            <a:fld id="{DE536DF4-58F4-4A4C-A461-B694AEBCAE1C}" type="slidenum">
              <a:rPr lang="en-US" smtClean="0"/>
              <a:t>14</a:t>
            </a:fld>
            <a:endParaRPr lang="en-US"/>
          </a:p>
        </p:txBody>
      </p:sp>
    </p:spTree>
    <p:extLst>
      <p:ext uri="{BB962C8B-B14F-4D97-AF65-F5344CB8AC3E}">
        <p14:creationId xmlns:p14="http://schemas.microsoft.com/office/powerpoint/2010/main" val="1015322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move to the biggest change –t he educational outcomes screen.  This is a participant screen, meaning each participant – much like they have an assessments screen (sometimes called a “tab” as well) – has one.  </a:t>
            </a:r>
          </a:p>
        </p:txBody>
      </p:sp>
      <p:sp>
        <p:nvSpPr>
          <p:cNvPr id="4" name="Slide Number Placeholder 3"/>
          <p:cNvSpPr>
            <a:spLocks noGrp="1"/>
          </p:cNvSpPr>
          <p:nvPr>
            <p:ph type="sldNum" sz="quarter" idx="10"/>
          </p:nvPr>
        </p:nvSpPr>
        <p:spPr/>
        <p:txBody>
          <a:bodyPr/>
          <a:lstStyle/>
          <a:p>
            <a:fld id="{DE536DF4-58F4-4A4C-A461-B694AEBCAE1C}" type="slidenum">
              <a:rPr lang="en-US" smtClean="0"/>
              <a:t>15</a:t>
            </a:fld>
            <a:endParaRPr lang="en-US"/>
          </a:p>
        </p:txBody>
      </p:sp>
    </p:spTree>
    <p:extLst>
      <p:ext uri="{BB962C8B-B14F-4D97-AF65-F5344CB8AC3E}">
        <p14:creationId xmlns:p14="http://schemas.microsoft.com/office/powerpoint/2010/main" val="590515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educational outcomes screen, captures for each participant, information associated with their measurable skill gains, credentials/certificates, and educational enrollment.  </a:t>
            </a:r>
          </a:p>
          <a:p>
            <a:endParaRPr lang="en-US" dirty="0"/>
          </a:p>
          <a:p>
            <a:r>
              <a:rPr lang="en-US" dirty="0"/>
              <a:t>I want to start by defining what each of these things are, then talk about why they are on this page, and how they work together.  </a:t>
            </a:r>
          </a:p>
        </p:txBody>
      </p:sp>
      <p:sp>
        <p:nvSpPr>
          <p:cNvPr id="4" name="Slide Number Placeholder 3"/>
          <p:cNvSpPr>
            <a:spLocks noGrp="1"/>
          </p:cNvSpPr>
          <p:nvPr>
            <p:ph type="sldNum" sz="quarter" idx="10"/>
          </p:nvPr>
        </p:nvSpPr>
        <p:spPr/>
        <p:txBody>
          <a:bodyPr/>
          <a:lstStyle/>
          <a:p>
            <a:fld id="{DE536DF4-58F4-4A4C-A461-B694AEBCAE1C}" type="slidenum">
              <a:rPr lang="en-US" smtClean="0"/>
              <a:t>16</a:t>
            </a:fld>
            <a:endParaRPr lang="en-US"/>
          </a:p>
        </p:txBody>
      </p:sp>
    </p:spTree>
    <p:extLst>
      <p:ext uri="{BB962C8B-B14F-4D97-AF65-F5344CB8AC3E}">
        <p14:creationId xmlns:p14="http://schemas.microsoft.com/office/powerpoint/2010/main" val="117251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with measurable skill gains.</a:t>
            </a:r>
          </a:p>
          <a:p>
            <a:endParaRPr lang="en-US" dirty="0"/>
          </a:p>
          <a:p>
            <a:r>
              <a:rPr lang="en-US" dirty="0"/>
              <a:t>I’m going to say this a few times –this is NOT a policy webinar, and if you are not familiar with the policy behind these things, you will want to start by learning that.  I will reference our policy materials on this topic in a bit.</a:t>
            </a:r>
          </a:p>
          <a:p>
            <a:endParaRPr lang="en-US" dirty="0"/>
          </a:p>
          <a:p>
            <a:r>
              <a:rPr lang="en-US" dirty="0"/>
              <a:t>But, just as a refresher, the measurable skill gains for MSG’s allowable under WIOA are –</a:t>
            </a:r>
          </a:p>
          <a:p>
            <a:r>
              <a:rPr lang="en-US" dirty="0"/>
              <a:t>Educational Functional Level Gain</a:t>
            </a:r>
          </a:p>
          <a:p>
            <a:pPr lvl="1"/>
            <a:r>
              <a:rPr lang="en-US" sz="2800" dirty="0"/>
              <a:t>1a) Achievement on a Pre/Post-Test</a:t>
            </a:r>
          </a:p>
          <a:p>
            <a:pPr lvl="1"/>
            <a:r>
              <a:rPr lang="en-US" sz="2800" dirty="0"/>
              <a:t>1b) Enrollment in Post-secondary Education</a:t>
            </a:r>
          </a:p>
          <a:p>
            <a:r>
              <a:rPr lang="en-US" dirty="0"/>
              <a:t>2) Achievement of Diploma/Equivalent</a:t>
            </a:r>
          </a:p>
          <a:p>
            <a:r>
              <a:rPr lang="en-US" dirty="0"/>
              <a:t>5) Skills Progression (includes):</a:t>
            </a:r>
          </a:p>
          <a:p>
            <a:pPr marL="457200" lvl="1" indent="0">
              <a:buNone/>
            </a:pPr>
            <a:r>
              <a:rPr lang="en-US" dirty="0"/>
              <a:t>Successful passing of an exam that is required for a particular occupation; or </a:t>
            </a:r>
          </a:p>
          <a:p>
            <a:pPr marL="457200" lvl="1" indent="0">
              <a:buNone/>
            </a:pPr>
            <a:r>
              <a:rPr lang="en-US" dirty="0"/>
              <a:t>Achievement of progress in attaining technical or occupational skills as evidenced by as evidenced by Trade-related Benchmarks, such as knowledge-based exams</a:t>
            </a:r>
          </a:p>
        </p:txBody>
      </p:sp>
      <p:sp>
        <p:nvSpPr>
          <p:cNvPr id="4" name="Slide Number Placeholder 3"/>
          <p:cNvSpPr>
            <a:spLocks noGrp="1"/>
          </p:cNvSpPr>
          <p:nvPr>
            <p:ph type="sldNum" sz="quarter" idx="10"/>
          </p:nvPr>
        </p:nvSpPr>
        <p:spPr/>
        <p:txBody>
          <a:bodyPr/>
          <a:lstStyle/>
          <a:p>
            <a:fld id="{DE536DF4-58F4-4A4C-A461-B694AEBCAE1C}" type="slidenum">
              <a:rPr lang="en-US" smtClean="0"/>
              <a:t>17</a:t>
            </a:fld>
            <a:endParaRPr lang="en-US"/>
          </a:p>
        </p:txBody>
      </p:sp>
    </p:spTree>
    <p:extLst>
      <p:ext uri="{BB962C8B-B14F-4D97-AF65-F5344CB8AC3E}">
        <p14:creationId xmlns:p14="http://schemas.microsoft.com/office/powerpoint/2010/main" val="666118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Credential allowable under WIOA include secondary and postsecondary credentials. </a:t>
            </a:r>
          </a:p>
          <a:p>
            <a:pPr lvl="1">
              <a:buFont typeface="Wingdings" panose="05000000000000000000" pitchFamily="2" charset="2"/>
              <a:buChar char="§"/>
            </a:pPr>
            <a:r>
              <a:rPr lang="en-US" dirty="0"/>
              <a:t>These include High School Equivalency</a:t>
            </a:r>
          </a:p>
          <a:p>
            <a:pPr lvl="1">
              <a:buFont typeface="Wingdings" panose="05000000000000000000" pitchFamily="2" charset="2"/>
              <a:buChar char="§"/>
            </a:pPr>
            <a:r>
              <a:rPr lang="en-US" dirty="0"/>
              <a:t>AA/AS Degree</a:t>
            </a:r>
          </a:p>
          <a:p>
            <a:pPr lvl="1">
              <a:buFont typeface="Wingdings" panose="05000000000000000000" pitchFamily="2" charset="2"/>
              <a:buChar char="§"/>
            </a:pPr>
            <a:r>
              <a:rPr lang="en-US" dirty="0"/>
              <a:t>BA/BS Degree</a:t>
            </a:r>
          </a:p>
          <a:p>
            <a:pPr lvl="1">
              <a:buFont typeface="Wingdings" panose="05000000000000000000" pitchFamily="2" charset="2"/>
              <a:buChar char="§"/>
            </a:pPr>
            <a:r>
              <a:rPr lang="en-US" dirty="0"/>
              <a:t>Occupational Licensure</a:t>
            </a:r>
          </a:p>
          <a:p>
            <a:pPr lvl="1">
              <a:buFont typeface="Wingdings" panose="05000000000000000000" pitchFamily="2" charset="2"/>
              <a:buChar char="§"/>
            </a:pPr>
            <a:r>
              <a:rPr lang="en-US" dirty="0"/>
              <a:t>Occupational Certificate</a:t>
            </a:r>
          </a:p>
          <a:p>
            <a:pPr lvl="1">
              <a:buFont typeface="Wingdings" panose="05000000000000000000" pitchFamily="2" charset="2"/>
              <a:buChar char="§"/>
            </a:pPr>
            <a:r>
              <a:rPr lang="en-US" dirty="0"/>
              <a:t>Occupational Certification </a:t>
            </a:r>
          </a:p>
        </p:txBody>
      </p:sp>
      <p:sp>
        <p:nvSpPr>
          <p:cNvPr id="4" name="Slide Number Placeholder 3"/>
          <p:cNvSpPr>
            <a:spLocks noGrp="1"/>
          </p:cNvSpPr>
          <p:nvPr>
            <p:ph type="sldNum" sz="quarter" idx="10"/>
          </p:nvPr>
        </p:nvSpPr>
        <p:spPr/>
        <p:txBody>
          <a:bodyPr/>
          <a:lstStyle/>
          <a:p>
            <a:fld id="{DE536DF4-58F4-4A4C-A461-B694AEBCAE1C}" type="slidenum">
              <a:rPr lang="en-US" smtClean="0"/>
              <a:t>18</a:t>
            </a:fld>
            <a:endParaRPr lang="en-US"/>
          </a:p>
        </p:txBody>
      </p:sp>
    </p:spTree>
    <p:extLst>
      <p:ext uri="{BB962C8B-B14F-4D97-AF65-F5344CB8AC3E}">
        <p14:creationId xmlns:p14="http://schemas.microsoft.com/office/powerpoint/2010/main" val="227732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time to remind you that high school equivalency counts as both a credential and a measurable skill gain under WIOA, depending on the circumstances under which it’s received and when the participant exits.  </a:t>
            </a:r>
          </a:p>
          <a:p>
            <a:pPr>
              <a:buClr>
                <a:schemeClr val="tx2"/>
              </a:buClr>
              <a:buNone/>
            </a:pPr>
            <a:endParaRPr lang="en-US" sz="1600" dirty="0"/>
          </a:p>
          <a:p>
            <a:pPr>
              <a:buClr>
                <a:schemeClr val="tx2"/>
              </a:buClr>
              <a:buNone/>
            </a:pPr>
            <a:r>
              <a:rPr lang="en-US" sz="1600" dirty="0"/>
              <a:t>The HSE as a credential includes Individuals who:</a:t>
            </a:r>
          </a:p>
          <a:p>
            <a:pPr>
              <a:buClr>
                <a:schemeClr val="tx2"/>
              </a:buClr>
              <a:buNone/>
            </a:pPr>
            <a:r>
              <a:rPr lang="en-US" sz="1600" b="1" u="sng" dirty="0"/>
              <a:t>Denominator:</a:t>
            </a:r>
          </a:p>
          <a:p>
            <a:pPr marL="285750" lvl="1">
              <a:buClr>
                <a:schemeClr val="tx2"/>
              </a:buClr>
              <a:buFont typeface="Arial" panose="020B0604020202020204" pitchFamily="34" charset="0"/>
              <a:buChar char="•"/>
            </a:pPr>
            <a:r>
              <a:rPr lang="en-US" sz="1400" dirty="0"/>
              <a:t>Lack HSE/Diploma</a:t>
            </a:r>
          </a:p>
          <a:p>
            <a:pPr marL="285750" lvl="1">
              <a:buClr>
                <a:schemeClr val="tx2"/>
              </a:buClr>
              <a:buFont typeface="Arial" panose="020B0604020202020204" pitchFamily="34" charset="0"/>
              <a:buChar char="•"/>
            </a:pPr>
            <a:r>
              <a:rPr lang="en-US" sz="1400" dirty="0"/>
              <a:t>Are considered in a program at the secondary education level (more on this later)</a:t>
            </a:r>
          </a:p>
          <a:p>
            <a:pPr marL="285750" lvl="1">
              <a:buClr>
                <a:schemeClr val="tx2"/>
              </a:buClr>
              <a:buFont typeface="Arial" panose="020B0604020202020204" pitchFamily="34" charset="0"/>
              <a:buChar char="•"/>
            </a:pPr>
            <a:r>
              <a:rPr lang="en-US" sz="1400" dirty="0"/>
              <a:t>Spanish or English </a:t>
            </a:r>
          </a:p>
          <a:p>
            <a:pPr marL="285750" lvl="1">
              <a:buClr>
                <a:schemeClr val="tx2"/>
              </a:buClr>
              <a:buFont typeface="Arial" panose="020B0604020202020204" pitchFamily="34" charset="0"/>
              <a:buChar char="•"/>
            </a:pPr>
            <a:r>
              <a:rPr lang="en-US" sz="1400" dirty="0"/>
              <a:t>Exit</a:t>
            </a:r>
          </a:p>
          <a:p>
            <a:pPr marL="0" indent="0">
              <a:buClr>
                <a:schemeClr val="tx2"/>
              </a:buClr>
              <a:buNone/>
            </a:pPr>
            <a:r>
              <a:rPr lang="en-US" sz="1600" b="1" u="sng" dirty="0"/>
              <a:t>Numerator:</a:t>
            </a:r>
          </a:p>
          <a:p>
            <a:pPr marL="285750" lvl="1">
              <a:buClr>
                <a:schemeClr val="tx2"/>
              </a:buClr>
              <a:buFont typeface="Arial" panose="020B0604020202020204" pitchFamily="34" charset="0"/>
              <a:buChar char="•"/>
            </a:pPr>
            <a:r>
              <a:rPr lang="en-US" sz="1400" dirty="0"/>
              <a:t>HSE earned during participation within one year of exit</a:t>
            </a:r>
          </a:p>
          <a:p>
            <a:pPr marL="285750" lvl="1">
              <a:buClr>
                <a:schemeClr val="tx2"/>
              </a:buClr>
              <a:buFont typeface="Arial" panose="020B0604020202020204" pitchFamily="34" charset="0"/>
              <a:buChar char="•"/>
            </a:pPr>
            <a:r>
              <a:rPr lang="en-US" sz="1400" dirty="0"/>
              <a:t>Are enrolled in postsecondary </a:t>
            </a:r>
            <a:r>
              <a:rPr lang="en-US" sz="1400" dirty="0" err="1"/>
              <a:t>ed</a:t>
            </a:r>
            <a:r>
              <a:rPr lang="en-US" sz="1400" dirty="0"/>
              <a:t> or training within one year after exit </a:t>
            </a:r>
            <a:br>
              <a:rPr lang="en-US" sz="1400" dirty="0"/>
            </a:br>
            <a:r>
              <a:rPr lang="en-US" sz="1400" dirty="0"/>
              <a:t>OR </a:t>
            </a:r>
          </a:p>
          <a:p>
            <a:pPr marL="285750" lvl="1">
              <a:buClr>
                <a:schemeClr val="tx2"/>
              </a:buClr>
              <a:buFont typeface="Arial" panose="020B0604020202020204" pitchFamily="34" charset="0"/>
              <a:buChar char="•"/>
            </a:pPr>
            <a:r>
              <a:rPr lang="en-US" sz="1400" dirty="0"/>
              <a:t>Are employed within one year after exit</a:t>
            </a:r>
          </a:p>
          <a:p>
            <a:endParaRPr lang="en-US" dirty="0"/>
          </a:p>
          <a:p>
            <a:endParaRPr lang="en-US" dirty="0"/>
          </a:p>
          <a:p>
            <a:r>
              <a:rPr lang="en-US" dirty="0"/>
              <a:t>The HSE as a measurable skill gain must:</a:t>
            </a:r>
          </a:p>
          <a:p>
            <a:pPr marL="285750" lvl="1">
              <a:lnSpc>
                <a:spcPct val="90000"/>
              </a:lnSpc>
              <a:buClr>
                <a:schemeClr val="tx2"/>
              </a:buClr>
              <a:buFont typeface="Arial" panose="020B0604020202020204" pitchFamily="34" charset="0"/>
              <a:buChar char="•"/>
            </a:pPr>
            <a:r>
              <a:rPr lang="en-US" sz="1700" dirty="0"/>
              <a:t>Within the program year</a:t>
            </a:r>
          </a:p>
          <a:p>
            <a:pPr marL="285750" lvl="1">
              <a:lnSpc>
                <a:spcPct val="90000"/>
              </a:lnSpc>
              <a:buClr>
                <a:schemeClr val="tx2"/>
              </a:buClr>
              <a:buFont typeface="Arial" panose="020B0604020202020204" pitchFamily="34" charset="0"/>
              <a:buChar char="•"/>
            </a:pPr>
            <a:r>
              <a:rPr lang="en-US" sz="1700" dirty="0"/>
              <a:t>Spanish or English </a:t>
            </a:r>
          </a:p>
          <a:p>
            <a:pPr marL="285750" lvl="1">
              <a:lnSpc>
                <a:spcPct val="90000"/>
              </a:lnSpc>
              <a:buClr>
                <a:schemeClr val="tx2"/>
              </a:buClr>
              <a:buFont typeface="Arial" panose="020B0604020202020204" pitchFamily="34" charset="0"/>
              <a:buChar char="•"/>
            </a:pPr>
            <a:r>
              <a:rPr lang="en-US" sz="1700" dirty="0"/>
              <a:t>Matched to TEA matches or potential matches</a:t>
            </a:r>
          </a:p>
          <a:p>
            <a:pPr marL="285750" lvl="1">
              <a:lnSpc>
                <a:spcPct val="90000"/>
              </a:lnSpc>
              <a:buClr>
                <a:schemeClr val="tx2"/>
              </a:buClr>
              <a:buFont typeface="Arial" panose="020B0604020202020204" pitchFamily="34" charset="0"/>
              <a:buChar char="•"/>
            </a:pPr>
            <a:r>
              <a:rPr lang="en-US" sz="1700" dirty="0"/>
              <a:t>High school equivalencies earned outside of Texas can be manually entered</a:t>
            </a:r>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19</a:t>
            </a:fld>
            <a:endParaRPr lang="en-US"/>
          </a:p>
        </p:txBody>
      </p:sp>
    </p:spTree>
    <p:extLst>
      <p:ext uri="{BB962C8B-B14F-4D97-AF65-F5344CB8AC3E}">
        <p14:creationId xmlns:p14="http://schemas.microsoft.com/office/powerpoint/2010/main" val="93050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release is by far the biggest overhaul to the TEAMS system that has been completed since the initial transition of the system to the Texas workforce Commission.</a:t>
            </a:r>
          </a:p>
          <a:p>
            <a:endParaRPr lang="en-US" dirty="0"/>
          </a:p>
          <a:p>
            <a:r>
              <a:rPr lang="en-US" dirty="0"/>
              <a:t>You will hear me say several times throughout this webinar to NOT panic, and that’s very important.  </a:t>
            </a:r>
          </a:p>
        </p:txBody>
      </p:sp>
      <p:sp>
        <p:nvSpPr>
          <p:cNvPr id="4" name="Slide Number Placeholder 3"/>
          <p:cNvSpPr>
            <a:spLocks noGrp="1"/>
          </p:cNvSpPr>
          <p:nvPr>
            <p:ph type="sldNum" sz="quarter" idx="10"/>
          </p:nvPr>
        </p:nvSpPr>
        <p:spPr/>
        <p:txBody>
          <a:bodyPr/>
          <a:lstStyle/>
          <a:p>
            <a:fld id="{DE536DF4-58F4-4A4C-A461-B694AEBCAE1C}" type="slidenum">
              <a:rPr lang="en-US" smtClean="0"/>
              <a:t>2</a:t>
            </a:fld>
            <a:endParaRPr lang="en-US"/>
          </a:p>
        </p:txBody>
      </p:sp>
    </p:spTree>
    <p:extLst>
      <p:ext uri="{BB962C8B-B14F-4D97-AF65-F5344CB8AC3E}">
        <p14:creationId xmlns:p14="http://schemas.microsoft.com/office/powerpoint/2010/main" val="2295232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a summary of educational enrollments.  It’s important to stress here that when we talk about educational enrollments, we are talking about </a:t>
            </a:r>
            <a:r>
              <a:rPr lang="en-US" i="1" dirty="0"/>
              <a:t>post-exit</a:t>
            </a:r>
            <a:r>
              <a:rPr lang="en-US" i="0" dirty="0"/>
              <a:t> educational enrollment – so this is tracking what happens after  a student has exited.  This information is collected </a:t>
            </a:r>
            <a:r>
              <a:rPr lang="en-US" dirty="0"/>
              <a:t>for the purposes of:</a:t>
            </a:r>
          </a:p>
          <a:p>
            <a:pPr lvl="1"/>
            <a:r>
              <a:rPr lang="en-US" dirty="0"/>
              <a:t>Determining if a credential “counts”</a:t>
            </a:r>
          </a:p>
          <a:p>
            <a:pPr lvl="1"/>
            <a:r>
              <a:rPr lang="en-US" dirty="0"/>
              <a:t>Determining if an MSG (Type 1b – Enrollment in postsecondary education) has been achieved</a:t>
            </a:r>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20</a:t>
            </a:fld>
            <a:endParaRPr lang="en-US"/>
          </a:p>
        </p:txBody>
      </p:sp>
    </p:spTree>
    <p:extLst>
      <p:ext uri="{BB962C8B-B14F-4D97-AF65-F5344CB8AC3E}">
        <p14:creationId xmlns:p14="http://schemas.microsoft.com/office/powerpoint/2010/main" val="358162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refresher on the policy, I invite you to review our materials from the summer institute.  These materials can be found and the website listed here.  </a:t>
            </a:r>
          </a:p>
        </p:txBody>
      </p:sp>
      <p:sp>
        <p:nvSpPr>
          <p:cNvPr id="4" name="Slide Number Placeholder 3"/>
          <p:cNvSpPr>
            <a:spLocks noGrp="1"/>
          </p:cNvSpPr>
          <p:nvPr>
            <p:ph type="sldNum" sz="quarter" idx="10"/>
          </p:nvPr>
        </p:nvSpPr>
        <p:spPr/>
        <p:txBody>
          <a:bodyPr/>
          <a:lstStyle/>
          <a:p>
            <a:fld id="{DE536DF4-58F4-4A4C-A461-B694AEBCAE1C}" type="slidenum">
              <a:rPr lang="en-US" smtClean="0"/>
              <a:t>21</a:t>
            </a:fld>
            <a:endParaRPr lang="en-US"/>
          </a:p>
        </p:txBody>
      </p:sp>
    </p:spTree>
    <p:extLst>
      <p:ext uri="{BB962C8B-B14F-4D97-AF65-F5344CB8AC3E}">
        <p14:creationId xmlns:p14="http://schemas.microsoft.com/office/powerpoint/2010/main" val="398307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also keep in mind that an AEL letter outlining details of this policy will be issued in the coming weeks.</a:t>
            </a:r>
          </a:p>
          <a:p>
            <a:endParaRPr lang="en-US" dirty="0"/>
          </a:p>
          <a:p>
            <a:r>
              <a:rPr lang="en-US" dirty="0"/>
              <a:t>This letter will clarify what counts for which measure, what documentation you need to keep on file for certain measures, and which participants are included in the credential denominator.  </a:t>
            </a:r>
          </a:p>
        </p:txBody>
      </p:sp>
      <p:sp>
        <p:nvSpPr>
          <p:cNvPr id="4" name="Slide Number Placeholder 3"/>
          <p:cNvSpPr>
            <a:spLocks noGrp="1"/>
          </p:cNvSpPr>
          <p:nvPr>
            <p:ph type="sldNum" sz="quarter" idx="10"/>
          </p:nvPr>
        </p:nvSpPr>
        <p:spPr/>
        <p:txBody>
          <a:bodyPr/>
          <a:lstStyle/>
          <a:p>
            <a:fld id="{DE536DF4-58F4-4A4C-A461-B694AEBCAE1C}" type="slidenum">
              <a:rPr lang="en-US" smtClean="0"/>
              <a:t>22</a:t>
            </a:fld>
            <a:endParaRPr lang="en-US"/>
          </a:p>
        </p:txBody>
      </p:sp>
    </p:spTree>
    <p:extLst>
      <p:ext uri="{BB962C8B-B14F-4D97-AF65-F5344CB8AC3E}">
        <p14:creationId xmlns:p14="http://schemas.microsoft.com/office/powerpoint/2010/main" val="1550758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on to what this new screen looks like.</a:t>
            </a:r>
          </a:p>
        </p:txBody>
      </p:sp>
      <p:sp>
        <p:nvSpPr>
          <p:cNvPr id="4" name="Slide Number Placeholder 3"/>
          <p:cNvSpPr>
            <a:spLocks noGrp="1"/>
          </p:cNvSpPr>
          <p:nvPr>
            <p:ph type="sldNum" sz="quarter" idx="10"/>
          </p:nvPr>
        </p:nvSpPr>
        <p:spPr/>
        <p:txBody>
          <a:bodyPr/>
          <a:lstStyle/>
          <a:p>
            <a:fld id="{DE536DF4-58F4-4A4C-A461-B694AEBCAE1C}" type="slidenum">
              <a:rPr lang="en-US" smtClean="0"/>
              <a:t>23</a:t>
            </a:fld>
            <a:endParaRPr lang="en-US"/>
          </a:p>
        </p:txBody>
      </p:sp>
    </p:spTree>
    <p:extLst>
      <p:ext uri="{BB962C8B-B14F-4D97-AF65-F5344CB8AC3E}">
        <p14:creationId xmlns:p14="http://schemas.microsoft.com/office/powerpoint/2010/main" val="2883324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remember, don’t panic.</a:t>
            </a:r>
          </a:p>
        </p:txBody>
      </p:sp>
      <p:sp>
        <p:nvSpPr>
          <p:cNvPr id="4" name="Slide Number Placeholder 3"/>
          <p:cNvSpPr>
            <a:spLocks noGrp="1"/>
          </p:cNvSpPr>
          <p:nvPr>
            <p:ph type="sldNum" sz="quarter" idx="10"/>
          </p:nvPr>
        </p:nvSpPr>
        <p:spPr/>
        <p:txBody>
          <a:bodyPr/>
          <a:lstStyle/>
          <a:p>
            <a:fld id="{DE536DF4-58F4-4A4C-A461-B694AEBCAE1C}" type="slidenum">
              <a:rPr lang="en-US" smtClean="0"/>
              <a:t>24</a:t>
            </a:fld>
            <a:endParaRPr lang="en-US"/>
          </a:p>
        </p:txBody>
      </p:sp>
    </p:spTree>
    <p:extLst>
      <p:ext uri="{BB962C8B-B14F-4D97-AF65-F5344CB8AC3E}">
        <p14:creationId xmlns:p14="http://schemas.microsoft.com/office/powerpoint/2010/main" val="2184795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shared in the beginning of the webinar, there are piece of this that are still the same.  </a:t>
            </a:r>
          </a:p>
          <a:p>
            <a:endParaRPr lang="en-US" dirty="0"/>
          </a:p>
          <a:p>
            <a:r>
              <a:rPr lang="en-US" dirty="0"/>
              <a:t>Assessments still get entered in the same way on the assessments screen.</a:t>
            </a:r>
          </a:p>
        </p:txBody>
      </p:sp>
      <p:sp>
        <p:nvSpPr>
          <p:cNvPr id="4" name="Slide Number Placeholder 3"/>
          <p:cNvSpPr>
            <a:spLocks noGrp="1"/>
          </p:cNvSpPr>
          <p:nvPr>
            <p:ph type="sldNum" sz="quarter" idx="10"/>
          </p:nvPr>
        </p:nvSpPr>
        <p:spPr/>
        <p:txBody>
          <a:bodyPr/>
          <a:lstStyle/>
          <a:p>
            <a:fld id="{DE536DF4-58F4-4A4C-A461-B694AEBCAE1C}" type="slidenum">
              <a:rPr lang="en-US" smtClean="0"/>
              <a:t>25</a:t>
            </a:fld>
            <a:endParaRPr lang="en-US"/>
          </a:p>
        </p:txBody>
      </p:sp>
    </p:spTree>
    <p:extLst>
      <p:ext uri="{BB962C8B-B14F-4D97-AF65-F5344CB8AC3E}">
        <p14:creationId xmlns:p14="http://schemas.microsoft.com/office/powerpoint/2010/main" val="2260353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And what used to be called “outcomes” is now called “pre/post test gains”.  All of your historical pre/post test gains will still live here and </a:t>
            </a:r>
          </a:p>
          <a:p>
            <a:pPr lvl="1"/>
            <a:r>
              <a:rPr lang="en-US" dirty="0"/>
              <a:t>All your current EFL Type 1a, “achievement on a pre/post test” will still live here</a:t>
            </a:r>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26</a:t>
            </a:fld>
            <a:endParaRPr lang="en-US"/>
          </a:p>
        </p:txBody>
      </p:sp>
    </p:spTree>
    <p:extLst>
      <p:ext uri="{BB962C8B-B14F-4D97-AF65-F5344CB8AC3E}">
        <p14:creationId xmlns:p14="http://schemas.microsoft.com/office/powerpoint/2010/main" val="1428197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there’s one key change – gains are no counted for each domain as is allowable under WIOA.  So, a gain is simply a gain, no matter what domain the gain has taken place in.</a:t>
            </a:r>
          </a:p>
        </p:txBody>
      </p:sp>
      <p:sp>
        <p:nvSpPr>
          <p:cNvPr id="4" name="Slide Number Placeholder 3"/>
          <p:cNvSpPr>
            <a:spLocks noGrp="1"/>
          </p:cNvSpPr>
          <p:nvPr>
            <p:ph type="sldNum" sz="quarter" idx="10"/>
          </p:nvPr>
        </p:nvSpPr>
        <p:spPr/>
        <p:txBody>
          <a:bodyPr/>
          <a:lstStyle/>
          <a:p>
            <a:fld id="{DE536DF4-58F4-4A4C-A461-B694AEBCAE1C}" type="slidenum">
              <a:rPr lang="en-US" smtClean="0"/>
              <a:t>27</a:t>
            </a:fld>
            <a:endParaRPr lang="en-US"/>
          </a:p>
        </p:txBody>
      </p:sp>
    </p:spTree>
    <p:extLst>
      <p:ext uri="{BB962C8B-B14F-4D97-AF65-F5344CB8AC3E}">
        <p14:creationId xmlns:p14="http://schemas.microsoft.com/office/powerpoint/2010/main" val="332424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move to the new stuff</a:t>
            </a:r>
          </a:p>
        </p:txBody>
      </p:sp>
      <p:sp>
        <p:nvSpPr>
          <p:cNvPr id="4" name="Slide Number Placeholder 3"/>
          <p:cNvSpPr>
            <a:spLocks noGrp="1"/>
          </p:cNvSpPr>
          <p:nvPr>
            <p:ph type="sldNum" sz="quarter" idx="10"/>
          </p:nvPr>
        </p:nvSpPr>
        <p:spPr/>
        <p:txBody>
          <a:bodyPr/>
          <a:lstStyle/>
          <a:p>
            <a:fld id="{DE536DF4-58F4-4A4C-A461-B694AEBCAE1C}" type="slidenum">
              <a:rPr lang="en-US" smtClean="0"/>
              <a:t>28</a:t>
            </a:fld>
            <a:endParaRPr lang="en-US"/>
          </a:p>
        </p:txBody>
      </p:sp>
    </p:spTree>
    <p:extLst>
      <p:ext uri="{BB962C8B-B14F-4D97-AF65-F5344CB8AC3E}">
        <p14:creationId xmlns:p14="http://schemas.microsoft.com/office/powerpoint/2010/main" val="1347320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stress that this is the first of a two-part pre-recorded webinar series </a:t>
            </a:r>
          </a:p>
          <a:p>
            <a:r>
              <a:rPr lang="en-US" dirty="0"/>
              <a:t>As shared in the beginning of the webinar, more training opportunities are coming.  This first webinar is simply a high-level overview of these changes.</a:t>
            </a:r>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29</a:t>
            </a:fld>
            <a:endParaRPr lang="en-US"/>
          </a:p>
        </p:txBody>
      </p:sp>
    </p:spTree>
    <p:extLst>
      <p:ext uri="{BB962C8B-B14F-4D97-AF65-F5344CB8AC3E}">
        <p14:creationId xmlns:p14="http://schemas.microsoft.com/office/powerpoint/2010/main" val="373683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really, don’t panic.  A lot of what you will see is brand new, but the way we’ve designed certain things is very intentional – basically, we’ve built </a:t>
            </a:r>
            <a:r>
              <a:rPr lang="en-US" i="1" dirty="0"/>
              <a:t>ON</a:t>
            </a:r>
            <a:r>
              <a:rPr lang="en-US" i="0" dirty="0"/>
              <a:t> to the existing system in a way that allows you to still continue business as usual.  I cannot stress enough that while a lot of what you see is brand new, there should be NO hindrances to your usual processes – just enhancements to the amount and type of information you are able to track.  </a:t>
            </a:r>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3</a:t>
            </a:fld>
            <a:endParaRPr lang="en-US"/>
          </a:p>
        </p:txBody>
      </p:sp>
    </p:spTree>
    <p:extLst>
      <p:ext uri="{BB962C8B-B14F-4D97-AF65-F5344CB8AC3E}">
        <p14:creationId xmlns:p14="http://schemas.microsoft.com/office/powerpoint/2010/main" val="3409964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with the new measurable skill gains.  </a:t>
            </a:r>
          </a:p>
        </p:txBody>
      </p:sp>
      <p:sp>
        <p:nvSpPr>
          <p:cNvPr id="4" name="Slide Number Placeholder 3"/>
          <p:cNvSpPr>
            <a:spLocks noGrp="1"/>
          </p:cNvSpPr>
          <p:nvPr>
            <p:ph type="sldNum" sz="quarter" idx="10"/>
          </p:nvPr>
        </p:nvSpPr>
        <p:spPr/>
        <p:txBody>
          <a:bodyPr/>
          <a:lstStyle/>
          <a:p>
            <a:fld id="{DE536DF4-58F4-4A4C-A461-B694AEBCAE1C}" type="slidenum">
              <a:rPr lang="en-US" smtClean="0"/>
              <a:t>30</a:t>
            </a:fld>
            <a:endParaRPr lang="en-US"/>
          </a:p>
        </p:txBody>
      </p:sp>
    </p:spTree>
    <p:extLst>
      <p:ext uri="{BB962C8B-B14F-4D97-AF65-F5344CB8AC3E}">
        <p14:creationId xmlns:p14="http://schemas.microsoft.com/office/powerpoint/2010/main" val="1956139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provided here a summary table of how various MSG’s are added and where you will see them.  As shared earlier in this webinar, we haven’t changed the process for adding assessments in an effort to phase in these changes and not change business as usual. </a:t>
            </a:r>
          </a:p>
          <a:p>
            <a:endParaRPr lang="en-US" dirty="0"/>
          </a:p>
          <a:p>
            <a:r>
              <a:rPr lang="en-US" dirty="0"/>
              <a:t>As you can see from this first row, for MSG type </a:t>
            </a:r>
          </a:p>
          <a:p>
            <a:pPr rtl="0" eaLnBrk="1" fontAlgn="t" latinLnBrk="0" hangingPunct="1"/>
            <a:r>
              <a:rPr lang="en-US" sz="1200" b="1" i="0" u="none" strike="noStrike" kern="1200" dirty="0">
                <a:solidFill>
                  <a:schemeClr val="tx1"/>
                </a:solidFill>
                <a:effectLst/>
                <a:latin typeface="+mn-lt"/>
                <a:ea typeface="+mn-ea"/>
                <a:cs typeface="+mn-cs"/>
              </a:rPr>
              <a:t>1a) Educational Functioning Level Gain: Achievement on a Pre-Post Test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Add an assessment as you always have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Assessment Screen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Pre/Post Test Gain Screen (as applicable)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Educational Outcomes Screen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You will see gains for </a:t>
            </a:r>
            <a:r>
              <a:rPr lang="en-US" sz="1200" b="1" i="1" u="none" strike="noStrike" kern="1200" dirty="0">
                <a:solidFill>
                  <a:schemeClr val="tx1"/>
                </a:solidFill>
                <a:effectLst/>
                <a:latin typeface="+mn-lt"/>
                <a:ea typeface="+mn-ea"/>
                <a:cs typeface="+mn-cs"/>
              </a:rPr>
              <a:t>all</a:t>
            </a:r>
            <a:r>
              <a:rPr lang="en-US" sz="1200" b="1" i="0" u="none" strike="noStrike" kern="1200" dirty="0">
                <a:solidFill>
                  <a:schemeClr val="tx1"/>
                </a:solidFill>
                <a:effectLst/>
                <a:latin typeface="+mn-lt"/>
                <a:ea typeface="+mn-ea"/>
                <a:cs typeface="+mn-cs"/>
              </a:rPr>
              <a:t> domains.  If a gain is made in multiple domains, multiple records will show on the Educational Outcomes Screen</a:t>
            </a:r>
            <a:endParaRPr lang="en-US" sz="1200" b="0" i="0" u="none" strike="noStrike" kern="1200" dirty="0">
              <a:solidFill>
                <a:schemeClr val="tx1"/>
              </a:solidFill>
              <a:effectLst/>
              <a:latin typeface="+mn-lt"/>
              <a:ea typeface="+mn-ea"/>
              <a:cs typeface="+mn-cs"/>
            </a:endParaRPr>
          </a:p>
          <a:p>
            <a:endParaRPr lang="en-US" dirty="0"/>
          </a:p>
          <a:p>
            <a:pPr rtl="0" eaLnBrk="1" fontAlgn="t" latinLnBrk="0" hangingPunct="1"/>
            <a:r>
              <a:rPr lang="en-US" sz="1200" b="1" i="0" u="none" strike="noStrike" kern="1200" dirty="0">
                <a:solidFill>
                  <a:schemeClr val="tx1"/>
                </a:solidFill>
                <a:effectLst/>
                <a:latin typeface="+mn-lt"/>
                <a:ea typeface="+mn-ea"/>
                <a:cs typeface="+mn-cs"/>
              </a:rPr>
              <a:t>1b) Enrollment in Post-secondary Education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Add a new record to the MSG table OR</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Add a new record to the Educational Enrollment table (it will show on both)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MSG table and the Educational Enrollment Table on Educational Outcomes Screen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TEAMS </a:t>
            </a:r>
            <a:r>
              <a:rPr lang="en-US" sz="1200" b="1" i="0" u="sng" strike="noStrike" kern="1200" dirty="0">
                <a:solidFill>
                  <a:schemeClr val="tx1"/>
                </a:solidFill>
                <a:effectLst/>
                <a:latin typeface="+mn-lt"/>
                <a:ea typeface="+mn-ea"/>
                <a:cs typeface="+mn-cs"/>
              </a:rPr>
              <a:t>does not</a:t>
            </a:r>
            <a:r>
              <a:rPr lang="en-US" sz="1200" b="1" i="0" u="none" strike="noStrike" kern="1200" dirty="0">
                <a:solidFill>
                  <a:schemeClr val="tx1"/>
                </a:solidFill>
                <a:effectLst/>
                <a:latin typeface="+mn-lt"/>
                <a:ea typeface="+mn-ea"/>
                <a:cs typeface="+mn-cs"/>
              </a:rPr>
              <a:t> calculate exit </a:t>
            </a:r>
            <a:r>
              <a:rPr lang="en-US" sz="1200" b="1" i="1" u="none" strike="noStrike" kern="1200" dirty="0">
                <a:solidFill>
                  <a:schemeClr val="tx1"/>
                </a:solidFill>
                <a:effectLst/>
                <a:latin typeface="+mn-lt"/>
                <a:ea typeface="+mn-ea"/>
                <a:cs typeface="+mn-cs"/>
              </a:rPr>
              <a:t>yet</a:t>
            </a:r>
            <a:r>
              <a:rPr lang="en-US" sz="1200" b="1" i="0" u="none" strike="noStrike" kern="1200" dirty="0">
                <a:solidFill>
                  <a:schemeClr val="tx1"/>
                </a:solidFill>
                <a:effectLst/>
                <a:latin typeface="+mn-lt"/>
                <a:ea typeface="+mn-ea"/>
                <a:cs typeface="+mn-cs"/>
              </a:rPr>
              <a:t>.  This gain requires an exit, so you will see a caveat that the gain </a:t>
            </a:r>
            <a:r>
              <a:rPr lang="en-US" sz="1200" b="1" i="1" u="none" strike="noStrike" kern="1200" dirty="0">
                <a:solidFill>
                  <a:schemeClr val="tx1"/>
                </a:solidFill>
                <a:effectLst/>
                <a:latin typeface="+mn-lt"/>
                <a:ea typeface="+mn-ea"/>
                <a:cs typeface="+mn-cs"/>
              </a:rPr>
              <a:t>may not count</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31</a:t>
            </a:fld>
            <a:endParaRPr lang="en-US"/>
          </a:p>
        </p:txBody>
      </p:sp>
    </p:spTree>
    <p:extLst>
      <p:ext uri="{BB962C8B-B14F-4D97-AF65-F5344CB8AC3E}">
        <p14:creationId xmlns:p14="http://schemas.microsoft.com/office/powerpoint/2010/main" val="2811685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2) Achievement of Diploma/ Equivalency – IN STATE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Added through HSE match process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MSG table and Credentials table on Educational Outcomes Screen</a:t>
            </a:r>
            <a:br>
              <a:rPr lang="en-US" sz="1200" b="1"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TEAMS </a:t>
            </a:r>
            <a:r>
              <a:rPr lang="en-US" sz="1200" b="1" i="0" u="sng" strike="noStrike" kern="1200" dirty="0">
                <a:solidFill>
                  <a:schemeClr val="tx1"/>
                </a:solidFill>
                <a:effectLst/>
                <a:latin typeface="+mn-lt"/>
                <a:ea typeface="+mn-ea"/>
                <a:cs typeface="+mn-cs"/>
              </a:rPr>
              <a:t>does not</a:t>
            </a:r>
            <a:r>
              <a:rPr lang="en-US" sz="1200" b="1" i="0" u="none" strike="noStrike" kern="1200" dirty="0">
                <a:solidFill>
                  <a:schemeClr val="tx1"/>
                </a:solidFill>
                <a:effectLst/>
                <a:latin typeface="+mn-lt"/>
                <a:ea typeface="+mn-ea"/>
                <a:cs typeface="+mn-cs"/>
              </a:rPr>
              <a:t> include employment yet, or credential denominator information.  This gain requires employment or enrollment in postsecondary and being in the denominator to count as a </a:t>
            </a:r>
            <a:r>
              <a:rPr lang="en-US" sz="1200" b="1" i="1" u="none" strike="noStrike" kern="1200" dirty="0">
                <a:solidFill>
                  <a:schemeClr val="tx1"/>
                </a:solidFill>
                <a:effectLst/>
                <a:latin typeface="+mn-lt"/>
                <a:ea typeface="+mn-ea"/>
                <a:cs typeface="+mn-cs"/>
              </a:rPr>
              <a:t>credential</a:t>
            </a:r>
            <a:r>
              <a:rPr lang="en-US" sz="1200" b="1" i="0" u="none" strike="noStrike" kern="1200" dirty="0">
                <a:solidFill>
                  <a:schemeClr val="tx1"/>
                </a:solidFill>
                <a:effectLst/>
                <a:latin typeface="+mn-lt"/>
                <a:ea typeface="+mn-ea"/>
                <a:cs typeface="+mn-cs"/>
              </a:rPr>
              <a:t> so you will see a caveat that the gain </a:t>
            </a:r>
            <a:r>
              <a:rPr lang="en-US" sz="1200" b="1" i="1" u="none" strike="noStrike" kern="1200" dirty="0">
                <a:solidFill>
                  <a:schemeClr val="tx1"/>
                </a:solidFill>
                <a:effectLst/>
                <a:latin typeface="+mn-lt"/>
                <a:ea typeface="+mn-ea"/>
                <a:cs typeface="+mn-cs"/>
              </a:rPr>
              <a:t>may not count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2) Achievement of Diploma/ Equivalency – OUT OF STATE</a:t>
            </a:r>
          </a:p>
          <a:p>
            <a:pPr rtl="0" eaLnBrk="1" fontAlgn="t" latinLnBrk="0" hangingPunct="1"/>
            <a:r>
              <a:rPr lang="en-US" sz="1200" b="0" i="0" u="none" strike="noStrike" kern="1200" dirty="0">
                <a:solidFill>
                  <a:schemeClr val="tx1"/>
                </a:solidFill>
                <a:effectLst/>
                <a:latin typeface="+mn-lt"/>
                <a:ea typeface="+mn-ea"/>
                <a:cs typeface="+mn-cs"/>
              </a:rPr>
              <a:t>Add record to the MSG table OR</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Add a record to the credential table</a:t>
            </a:r>
          </a:p>
          <a:p>
            <a:pPr rtl="0" eaLnBrk="1" fontAlgn="auto" latinLnBrk="0" hangingPunct="1"/>
            <a:r>
              <a:rPr lang="en-US" sz="1200" b="0" i="0" u="none" strike="noStrike" kern="1200" dirty="0">
                <a:solidFill>
                  <a:schemeClr val="tx1"/>
                </a:solidFill>
                <a:effectLst/>
                <a:latin typeface="+mn-lt"/>
                <a:ea typeface="+mn-ea"/>
                <a:cs typeface="+mn-cs"/>
              </a:rPr>
              <a:t>MSG table and Credentials table on Educational Outcomes Screen</a:t>
            </a:r>
          </a:p>
          <a:p>
            <a:pPr rtl="0" eaLnBrk="1" fontAlgn="auto" latinLnBrk="0" hangingPunct="1"/>
            <a:r>
              <a:rPr lang="en-US" sz="1200" b="0" i="0" u="none" strike="noStrike" kern="1200" dirty="0">
                <a:solidFill>
                  <a:schemeClr val="tx1"/>
                </a:solidFill>
                <a:effectLst/>
                <a:latin typeface="+mn-lt"/>
                <a:ea typeface="+mn-ea"/>
                <a:cs typeface="+mn-cs"/>
              </a:rPr>
              <a:t>TEAMS </a:t>
            </a:r>
            <a:r>
              <a:rPr lang="en-US" sz="1200" b="0" i="0" u="sng" strike="noStrike" kern="1200" dirty="0">
                <a:solidFill>
                  <a:schemeClr val="tx1"/>
                </a:solidFill>
                <a:effectLst/>
                <a:latin typeface="+mn-lt"/>
                <a:ea typeface="+mn-ea"/>
                <a:cs typeface="+mn-cs"/>
              </a:rPr>
              <a:t>does not</a:t>
            </a:r>
            <a:r>
              <a:rPr lang="en-US" sz="1200" b="0" i="0" u="none" strike="noStrike" kern="1200" dirty="0">
                <a:solidFill>
                  <a:schemeClr val="tx1"/>
                </a:solidFill>
                <a:effectLst/>
                <a:latin typeface="+mn-lt"/>
                <a:ea typeface="+mn-ea"/>
                <a:cs typeface="+mn-cs"/>
              </a:rPr>
              <a:t> include employment yet, or credential denominator information.  This gain requires employment or enrollment in postsecondary and being in the denominator to count as a </a:t>
            </a:r>
            <a:r>
              <a:rPr lang="en-US" sz="1200" b="0" i="1" u="none" strike="noStrike" kern="1200" dirty="0">
                <a:solidFill>
                  <a:schemeClr val="tx1"/>
                </a:solidFill>
                <a:effectLst/>
                <a:latin typeface="+mn-lt"/>
                <a:ea typeface="+mn-ea"/>
                <a:cs typeface="+mn-cs"/>
              </a:rPr>
              <a:t>credential</a:t>
            </a:r>
            <a:r>
              <a:rPr lang="en-US" sz="1200" b="0" i="0" u="none" strike="noStrike" kern="1200" dirty="0">
                <a:solidFill>
                  <a:schemeClr val="tx1"/>
                </a:solidFill>
                <a:effectLst/>
                <a:latin typeface="+mn-lt"/>
                <a:ea typeface="+mn-ea"/>
                <a:cs typeface="+mn-cs"/>
              </a:rPr>
              <a:t> so you will see a caveat that the gain </a:t>
            </a:r>
            <a:r>
              <a:rPr lang="en-US" sz="1200" b="0" i="1" u="none" strike="noStrike" kern="1200" dirty="0">
                <a:solidFill>
                  <a:schemeClr val="tx1"/>
                </a:solidFill>
                <a:effectLst/>
                <a:latin typeface="+mn-lt"/>
                <a:ea typeface="+mn-ea"/>
                <a:cs typeface="+mn-cs"/>
              </a:rPr>
              <a:t>may not count</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32</a:t>
            </a:fld>
            <a:endParaRPr lang="en-US"/>
          </a:p>
        </p:txBody>
      </p:sp>
    </p:spTree>
    <p:extLst>
      <p:ext uri="{BB962C8B-B14F-4D97-AF65-F5344CB8AC3E}">
        <p14:creationId xmlns:p14="http://schemas.microsoft.com/office/powerpoint/2010/main" val="1308335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5) Skills Progression (includes):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Successful passing of an exam that is required for a particular occupation; OR </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Achievement of progress in attaining technical or occupational skills as evidenced by as evidenced by Trade-related Benchmarks, such as knowledge-based exams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Add record to the MSG table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MSG table on the Educational Outcomes screen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This type of MSG is only allowable to individuals in an IET, but is not yet tied to the training component, so you will see a caveat that it </a:t>
            </a:r>
            <a:r>
              <a:rPr lang="en-US" sz="1200" b="1" i="1" u="none" strike="noStrike" kern="1200" dirty="0">
                <a:solidFill>
                  <a:schemeClr val="tx1"/>
                </a:solidFill>
                <a:effectLst/>
                <a:latin typeface="+mn-lt"/>
                <a:ea typeface="+mn-ea"/>
                <a:cs typeface="+mn-cs"/>
              </a:rPr>
              <a:t>may not count</a:t>
            </a:r>
            <a:r>
              <a:rPr lang="en-US" sz="1200" b="1" i="0" u="none" strike="noStrike" kern="1200" dirty="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33</a:t>
            </a:fld>
            <a:endParaRPr lang="en-US"/>
          </a:p>
        </p:txBody>
      </p:sp>
    </p:spTree>
    <p:extLst>
      <p:ext uri="{BB962C8B-B14F-4D97-AF65-F5344CB8AC3E}">
        <p14:creationId xmlns:p14="http://schemas.microsoft.com/office/powerpoint/2010/main" val="3879790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meant by adding a new record.  Adding new records is a process to manually add records for certain types of MSG’s, credentials, and post-exit educational enrollment.</a:t>
            </a:r>
          </a:p>
        </p:txBody>
      </p:sp>
      <p:sp>
        <p:nvSpPr>
          <p:cNvPr id="4" name="Slide Number Placeholder 3"/>
          <p:cNvSpPr>
            <a:spLocks noGrp="1"/>
          </p:cNvSpPr>
          <p:nvPr>
            <p:ph type="sldNum" sz="quarter" idx="10"/>
          </p:nvPr>
        </p:nvSpPr>
        <p:spPr/>
        <p:txBody>
          <a:bodyPr/>
          <a:lstStyle/>
          <a:p>
            <a:fld id="{DE536DF4-58F4-4A4C-A461-B694AEBCAE1C}" type="slidenum">
              <a:rPr lang="en-US" smtClean="0"/>
              <a:t>34</a:t>
            </a:fld>
            <a:endParaRPr lang="en-US"/>
          </a:p>
        </p:txBody>
      </p:sp>
    </p:spTree>
    <p:extLst>
      <p:ext uri="{BB962C8B-B14F-4D97-AF65-F5344CB8AC3E}">
        <p14:creationId xmlns:p14="http://schemas.microsoft.com/office/powerpoint/2010/main" val="2318303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for adding new records is fairly similar for MSG’s, Credentials and Educational Enrollment</a:t>
            </a:r>
          </a:p>
          <a:p>
            <a:pPr lvl="1"/>
            <a:r>
              <a:rPr lang="en-US" dirty="0"/>
              <a:t>Remember, certain MSG’s, Credentials and Educational Enrollments are added through other means (data match, assessment screen); see the table on slides 31-33 for a refresher.</a:t>
            </a:r>
          </a:p>
          <a:p>
            <a:r>
              <a:rPr lang="en-US" dirty="0"/>
              <a:t>Not all fields are relevant for all record types.  If you see something grayed out or auto-populated, </a:t>
            </a:r>
            <a:r>
              <a:rPr lang="en-US" i="1" dirty="0"/>
              <a:t>it’s supposed to do that!</a:t>
            </a:r>
            <a:endParaRPr lang="en-US" dirty="0"/>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35</a:t>
            </a:fld>
            <a:endParaRPr lang="en-US"/>
          </a:p>
        </p:txBody>
      </p:sp>
    </p:spTree>
    <p:extLst>
      <p:ext uri="{BB962C8B-B14F-4D97-AF65-F5344CB8AC3E}">
        <p14:creationId xmlns:p14="http://schemas.microsoft.com/office/powerpoint/2010/main" val="2608193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an example of adding a type 5 MSG for this participant.  First, I want to show you that this participant has already earned an EFL gain, achievement on a pre-post test.  The details are automatically added in the details column.  You could also go to the Pre/Post test gains to see the details of the gains on this participant.</a:t>
            </a:r>
          </a:p>
          <a:p>
            <a:endParaRPr lang="en-US" dirty="0"/>
          </a:p>
          <a:p>
            <a:r>
              <a:rPr lang="en-US" dirty="0"/>
              <a:t>But now, we’re going to assume that this participant is in an IET, so we can capture a Type 5 MSG.</a:t>
            </a:r>
          </a:p>
          <a:p>
            <a:endParaRPr lang="en-US" dirty="0"/>
          </a:p>
          <a:p>
            <a:r>
              <a:rPr lang="en-US" dirty="0"/>
              <a:t>So I’m going to click on “add gain”.</a:t>
            </a:r>
          </a:p>
          <a:p>
            <a:endParaRPr lang="en-US" dirty="0"/>
          </a:p>
          <a:p>
            <a:r>
              <a:rPr lang="en-US" dirty="0"/>
              <a:t>This add button is the same for adding all types of new records. </a:t>
            </a:r>
          </a:p>
        </p:txBody>
      </p:sp>
      <p:sp>
        <p:nvSpPr>
          <p:cNvPr id="4" name="Slide Number Placeholder 3"/>
          <p:cNvSpPr>
            <a:spLocks noGrp="1"/>
          </p:cNvSpPr>
          <p:nvPr>
            <p:ph type="sldNum" sz="quarter" idx="10"/>
          </p:nvPr>
        </p:nvSpPr>
        <p:spPr/>
        <p:txBody>
          <a:bodyPr/>
          <a:lstStyle/>
          <a:p>
            <a:fld id="{DE536DF4-58F4-4A4C-A461-B694AEBCAE1C}" type="slidenum">
              <a:rPr lang="en-US" smtClean="0"/>
              <a:t>36</a:t>
            </a:fld>
            <a:endParaRPr lang="en-US"/>
          </a:p>
        </p:txBody>
      </p:sp>
    </p:spTree>
    <p:extLst>
      <p:ext uri="{BB962C8B-B14F-4D97-AF65-F5344CB8AC3E}">
        <p14:creationId xmlns:p14="http://schemas.microsoft.com/office/powerpoint/2010/main" val="243711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shared earlier, Only certain types of MSG’s can be added through this “add record” process, and so that is all that will appear in this dropdown- (Type 1a) Pre/Post Test Gain and Type 2) HSE – In State are added through other processes)</a:t>
            </a:r>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37</a:t>
            </a:fld>
            <a:endParaRPr lang="en-US"/>
          </a:p>
        </p:txBody>
      </p:sp>
    </p:spTree>
    <p:extLst>
      <p:ext uri="{BB962C8B-B14F-4D97-AF65-F5344CB8AC3E}">
        <p14:creationId xmlns:p14="http://schemas.microsoft.com/office/powerpoint/2010/main" val="1099879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if a field is grayed out or can’t be selected, it means it’s not relevant for this particular type of gain.  So, in this record, State is not relevant – we will go into more depth on which fields are required for which gains in the second webinar.</a:t>
            </a:r>
          </a:p>
        </p:txBody>
      </p:sp>
      <p:sp>
        <p:nvSpPr>
          <p:cNvPr id="4" name="Slide Number Placeholder 3"/>
          <p:cNvSpPr>
            <a:spLocks noGrp="1"/>
          </p:cNvSpPr>
          <p:nvPr>
            <p:ph type="sldNum" sz="quarter" idx="10"/>
          </p:nvPr>
        </p:nvSpPr>
        <p:spPr/>
        <p:txBody>
          <a:bodyPr/>
          <a:lstStyle/>
          <a:p>
            <a:fld id="{DE536DF4-58F4-4A4C-A461-B694AEBCAE1C}" type="slidenum">
              <a:rPr lang="en-US" smtClean="0"/>
              <a:t>38</a:t>
            </a:fld>
            <a:endParaRPr lang="en-US"/>
          </a:p>
        </p:txBody>
      </p:sp>
    </p:spTree>
    <p:extLst>
      <p:ext uri="{BB962C8B-B14F-4D97-AF65-F5344CB8AC3E}">
        <p14:creationId xmlns:p14="http://schemas.microsoft.com/office/powerpoint/2010/main" val="3588037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records that require an educational provider (for example, post-exit enrollment into postsecondary education), you will notice that as you begin to type, this field auto-populates from the database of FICE codes.  We’ve built in this functionality wherever a database of data exists to ensure consistency of data entry and to build more comprehensive reporting functionality.  </a:t>
            </a:r>
          </a:p>
        </p:txBody>
      </p:sp>
      <p:sp>
        <p:nvSpPr>
          <p:cNvPr id="4" name="Slide Number Placeholder 3"/>
          <p:cNvSpPr>
            <a:spLocks noGrp="1"/>
          </p:cNvSpPr>
          <p:nvPr>
            <p:ph type="sldNum" sz="quarter" idx="10"/>
          </p:nvPr>
        </p:nvSpPr>
        <p:spPr/>
        <p:txBody>
          <a:bodyPr/>
          <a:lstStyle/>
          <a:p>
            <a:fld id="{DE536DF4-58F4-4A4C-A461-B694AEBCAE1C}" type="slidenum">
              <a:rPr lang="en-US" smtClean="0"/>
              <a:t>39</a:t>
            </a:fld>
            <a:endParaRPr lang="en-US"/>
          </a:p>
        </p:txBody>
      </p:sp>
    </p:spTree>
    <p:extLst>
      <p:ext uri="{BB962C8B-B14F-4D97-AF65-F5344CB8AC3E}">
        <p14:creationId xmlns:p14="http://schemas.microsoft.com/office/powerpoint/2010/main" val="62876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by explaining our roll-out process for this system enhancement.  You are participating in this first phase of the roll out which is the pre-recorded webinar.  There are 2 pre-recorded webinars that will be available this week.  We’ve broken down this information into smaller, more digestible chunks.</a:t>
            </a:r>
          </a:p>
          <a:p>
            <a:endParaRPr lang="en-US" dirty="0"/>
          </a:p>
          <a:p>
            <a:r>
              <a:rPr lang="en-US" dirty="0"/>
              <a:t>In this initial webinar, you will see a high level overview of changes. We will then move into more details in the coming webinar to enhance your understanding. </a:t>
            </a:r>
          </a:p>
          <a:p>
            <a:r>
              <a:rPr lang="en-US" dirty="0"/>
              <a:t>We will have an interactive training available hopefully next week that will walk you through changes on a slower basis and clarify key fundamentals to assist you in understanding.</a:t>
            </a:r>
          </a:p>
          <a:p>
            <a:r>
              <a:rPr lang="en-US" dirty="0"/>
              <a:t>Finally, we will be hosting a virtual training series beginning the week of December 18.  This series will be offered 1-2 times a week, and will be open to a small enough group of individuals that we can have considered time for questions.  </a:t>
            </a:r>
          </a:p>
          <a:p>
            <a:endParaRPr lang="en-US" dirty="0"/>
          </a:p>
          <a:p>
            <a:r>
              <a:rPr lang="en-US" dirty="0"/>
              <a:t>You will find that as we roll these changes out, we will expect that you have participated in these events as they are a way for us to most quickly and efficiently reach large numbers of users.  </a:t>
            </a:r>
          </a:p>
        </p:txBody>
      </p:sp>
      <p:sp>
        <p:nvSpPr>
          <p:cNvPr id="4" name="Slide Number Placeholder 3"/>
          <p:cNvSpPr>
            <a:spLocks noGrp="1"/>
          </p:cNvSpPr>
          <p:nvPr>
            <p:ph type="sldNum" sz="quarter" idx="10"/>
          </p:nvPr>
        </p:nvSpPr>
        <p:spPr/>
        <p:txBody>
          <a:bodyPr/>
          <a:lstStyle/>
          <a:p>
            <a:fld id="{DE536DF4-58F4-4A4C-A461-B694AEBCAE1C}" type="slidenum">
              <a:rPr lang="en-US" smtClean="0"/>
              <a:t>4</a:t>
            </a:fld>
            <a:endParaRPr lang="en-US"/>
          </a:p>
        </p:txBody>
      </p:sp>
    </p:spTree>
    <p:extLst>
      <p:ext uri="{BB962C8B-B14F-4D97-AF65-F5344CB8AC3E}">
        <p14:creationId xmlns:p14="http://schemas.microsoft.com/office/powerpoint/2010/main" val="1890925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for all records you’ll see a required details column  </a:t>
            </a:r>
          </a:p>
          <a:p>
            <a:r>
              <a:rPr lang="en-US" dirty="0"/>
              <a:t>I want to stress here that Providers should have a consistent process for how they record details related to a new record.</a:t>
            </a:r>
          </a:p>
          <a:p>
            <a:r>
              <a:rPr lang="en-US" dirty="0"/>
              <a:t>We recommend including the type of documentation on file for the participant.</a:t>
            </a:r>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40</a:t>
            </a:fld>
            <a:endParaRPr lang="en-US"/>
          </a:p>
        </p:txBody>
      </p:sp>
    </p:spTree>
    <p:extLst>
      <p:ext uri="{BB962C8B-B14F-4D97-AF65-F5344CB8AC3E}">
        <p14:creationId xmlns:p14="http://schemas.microsoft.com/office/powerpoint/2010/main" val="1033783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important notes – </a:t>
            </a:r>
          </a:p>
          <a:p>
            <a:r>
              <a:rPr lang="en-US" dirty="0"/>
              <a:t>The ability to add certain types of records (for example, certificates and postsecondary credentials) is a whole new world for AEL.</a:t>
            </a:r>
          </a:p>
          <a:p>
            <a:pPr lvl="1"/>
            <a:r>
              <a:rPr lang="en-US" dirty="0"/>
              <a:t>If it seems “too good to be true” – IT IS.  Remember, documentation, documentation, documentation.  You will be reminded constantly as you add records that there is an expectation that you keep documentation on file verifying outcomes.  Again, allowable documentation types will be covered in the AEL letter.  While we hope to build in functionality into the system in the future that allows you to actually upload documentation, we’re not there yet with this release.</a:t>
            </a:r>
          </a:p>
          <a:p>
            <a:pPr lvl="1"/>
            <a:endParaRPr lang="en-US" dirty="0"/>
          </a:p>
          <a:p>
            <a:r>
              <a:rPr lang="en-US" i="1" dirty="0"/>
              <a:t>And remember, while </a:t>
            </a:r>
            <a:r>
              <a:rPr lang="en-US" i="0" dirty="0"/>
              <a:t>you now have multiple options to show gains – and other outcomes – for participants - </a:t>
            </a:r>
            <a:r>
              <a:rPr lang="en-US" i="1" dirty="0"/>
              <a:t>All</a:t>
            </a:r>
            <a:r>
              <a:rPr lang="en-US" dirty="0"/>
              <a:t> participants still need a baseline assessment for eligibility purposes</a:t>
            </a:r>
          </a:p>
        </p:txBody>
      </p:sp>
      <p:sp>
        <p:nvSpPr>
          <p:cNvPr id="4" name="Slide Number Placeholder 3"/>
          <p:cNvSpPr>
            <a:spLocks noGrp="1"/>
          </p:cNvSpPr>
          <p:nvPr>
            <p:ph type="sldNum" sz="quarter" idx="10"/>
          </p:nvPr>
        </p:nvSpPr>
        <p:spPr/>
        <p:txBody>
          <a:bodyPr/>
          <a:lstStyle/>
          <a:p>
            <a:fld id="{DE536DF4-58F4-4A4C-A461-B694AEBCAE1C}" type="slidenum">
              <a:rPr lang="en-US" smtClean="0"/>
              <a:t>41</a:t>
            </a:fld>
            <a:endParaRPr lang="en-US"/>
          </a:p>
        </p:txBody>
      </p:sp>
    </p:spTree>
    <p:extLst>
      <p:ext uri="{BB962C8B-B14F-4D97-AF65-F5344CB8AC3E}">
        <p14:creationId xmlns:p14="http://schemas.microsoft.com/office/powerpoint/2010/main" val="2093300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IT for this webinar.  Please stay tuned for the next webinar in this series, to be released on Friday, December 8.  This webinar will cover more explicit detail on adding records.</a:t>
            </a:r>
          </a:p>
          <a:p>
            <a:endParaRPr lang="en-US" dirty="0"/>
          </a:p>
          <a:p>
            <a:r>
              <a:rPr lang="en-US" dirty="0"/>
              <a:t>Additionally, please stay tuned for details on more training opportunities for the new TEAMS system.  </a:t>
            </a:r>
          </a:p>
        </p:txBody>
      </p:sp>
      <p:sp>
        <p:nvSpPr>
          <p:cNvPr id="4" name="Slide Number Placeholder 3"/>
          <p:cNvSpPr>
            <a:spLocks noGrp="1"/>
          </p:cNvSpPr>
          <p:nvPr>
            <p:ph type="sldNum" sz="quarter" idx="10"/>
          </p:nvPr>
        </p:nvSpPr>
        <p:spPr/>
        <p:txBody>
          <a:bodyPr/>
          <a:lstStyle/>
          <a:p>
            <a:fld id="{DE536DF4-58F4-4A4C-A461-B694AEBCAE1C}" type="slidenum">
              <a:rPr lang="en-US" smtClean="0"/>
              <a:t>42</a:t>
            </a:fld>
            <a:endParaRPr lang="en-US"/>
          </a:p>
        </p:txBody>
      </p:sp>
    </p:spTree>
    <p:extLst>
      <p:ext uri="{BB962C8B-B14F-4D97-AF65-F5344CB8AC3E}">
        <p14:creationId xmlns:p14="http://schemas.microsoft.com/office/powerpoint/2010/main" val="1588355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and have a great day!</a:t>
            </a:r>
          </a:p>
        </p:txBody>
      </p:sp>
      <p:sp>
        <p:nvSpPr>
          <p:cNvPr id="4" name="Slide Number Placeholder 3"/>
          <p:cNvSpPr>
            <a:spLocks noGrp="1"/>
          </p:cNvSpPr>
          <p:nvPr>
            <p:ph type="sldNum" sz="quarter" idx="10"/>
          </p:nvPr>
        </p:nvSpPr>
        <p:spPr/>
        <p:txBody>
          <a:bodyPr/>
          <a:lstStyle/>
          <a:p>
            <a:fld id="{DE536DF4-58F4-4A4C-A461-B694AEBCAE1C}" type="slidenum">
              <a:rPr lang="en-US" smtClean="0"/>
              <a:t>43</a:t>
            </a:fld>
            <a:endParaRPr lang="en-US"/>
          </a:p>
        </p:txBody>
      </p:sp>
    </p:spTree>
    <p:extLst>
      <p:ext uri="{BB962C8B-B14F-4D97-AF65-F5344CB8AC3E}">
        <p14:creationId xmlns:p14="http://schemas.microsoft.com/office/powerpoint/2010/main" val="156897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by talking about what’s in this release:.</a:t>
            </a:r>
          </a:p>
          <a:p>
            <a:endParaRPr lang="en-US" dirty="0"/>
          </a:p>
          <a:p>
            <a:r>
              <a:rPr lang="en-US" dirty="0"/>
              <a:t>This release includes the ability to track all measurable skill gains –MSG’s – allowable under WIOA, including: </a:t>
            </a:r>
          </a:p>
          <a:p>
            <a:pPr lvl="1"/>
            <a:r>
              <a:rPr lang="en-US" dirty="0"/>
              <a:t>Educational Functioning Level Gain Type A – Achievement on a Pre/Post Test (in any domain)</a:t>
            </a:r>
          </a:p>
          <a:p>
            <a:pPr lvl="1"/>
            <a:r>
              <a:rPr lang="en-US" dirty="0"/>
              <a:t>Educational Functioning Level Gain Type B – Transition to Postsecondary Education after Exit</a:t>
            </a:r>
          </a:p>
          <a:p>
            <a:pPr lvl="1"/>
            <a:r>
              <a:rPr lang="en-US" dirty="0"/>
              <a:t>High School Equivalency Achievement</a:t>
            </a:r>
          </a:p>
          <a:p>
            <a:pPr lvl="1"/>
            <a:r>
              <a:rPr lang="en-US" dirty="0"/>
              <a:t>Skills Progression (for IET Participants)</a:t>
            </a:r>
          </a:p>
          <a:p>
            <a:pPr lvl="0"/>
            <a:r>
              <a:rPr lang="en-US" dirty="0"/>
              <a:t>Tracking of Credentials Earned</a:t>
            </a:r>
          </a:p>
          <a:p>
            <a:pPr lvl="0"/>
            <a:r>
              <a:rPr lang="en-US" dirty="0"/>
              <a:t>Tracking of Post-Exit Enrollment in Postsecondary Education </a:t>
            </a:r>
          </a:p>
          <a:p>
            <a:pPr lvl="0"/>
            <a:r>
              <a:rPr lang="en-US" dirty="0"/>
              <a:t>Improvements to the Training Screen, including</a:t>
            </a:r>
          </a:p>
          <a:p>
            <a:pPr lvl="1"/>
            <a:r>
              <a:rPr lang="en-US" dirty="0"/>
              <a:t>Enhanced Filtering for programs on the ETP</a:t>
            </a:r>
          </a:p>
          <a:p>
            <a:r>
              <a:rPr lang="en-US" dirty="0"/>
              <a:t>Bug Fixes Including:</a:t>
            </a:r>
          </a:p>
          <a:p>
            <a:pPr lvl="1"/>
            <a:r>
              <a:rPr lang="en-US" dirty="0"/>
              <a:t>Training hours being calculated in elapsed hours between tests</a:t>
            </a:r>
          </a:p>
          <a:p>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5</a:t>
            </a:fld>
            <a:endParaRPr lang="en-US"/>
          </a:p>
        </p:txBody>
      </p:sp>
    </p:spTree>
    <p:extLst>
      <p:ext uri="{BB962C8B-B14F-4D97-AF65-F5344CB8AC3E}">
        <p14:creationId xmlns:p14="http://schemas.microsoft.com/office/powerpoint/2010/main" val="338972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want to do things a little backwards here and start by talking about what’s the </a:t>
            </a:r>
            <a:r>
              <a:rPr lang="en-US" i="1" dirty="0"/>
              <a:t>same</a:t>
            </a:r>
            <a:r>
              <a:rPr lang="en-US" i="0" dirty="0"/>
              <a:t> with this release.  I’m doing this to ensure that there is no halt in your work as I know this time of year is a busy one for progress testing and entering data.  </a:t>
            </a:r>
            <a:endParaRPr lang="en-US" dirty="0"/>
          </a:p>
        </p:txBody>
      </p:sp>
      <p:sp>
        <p:nvSpPr>
          <p:cNvPr id="4" name="Slide Number Placeholder 3"/>
          <p:cNvSpPr>
            <a:spLocks noGrp="1"/>
          </p:cNvSpPr>
          <p:nvPr>
            <p:ph type="sldNum" sz="quarter" idx="10"/>
          </p:nvPr>
        </p:nvSpPr>
        <p:spPr/>
        <p:txBody>
          <a:bodyPr/>
          <a:lstStyle/>
          <a:p>
            <a:fld id="{DE536DF4-58F4-4A4C-A461-B694AEBCAE1C}" type="slidenum">
              <a:rPr lang="en-US" smtClean="0"/>
              <a:t>6</a:t>
            </a:fld>
            <a:endParaRPr lang="en-US"/>
          </a:p>
        </p:txBody>
      </p:sp>
    </p:spTree>
    <p:extLst>
      <p:ext uri="{BB962C8B-B14F-4D97-AF65-F5344CB8AC3E}">
        <p14:creationId xmlns:p14="http://schemas.microsoft.com/office/powerpoint/2010/main" val="348244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will start by sharing that the tracking of assessments (pre/post tests) hasn’t changed.  We did this on purpose to alleviate issues with transitioning from one process to another in tracking information.  So, for tracking of MSG type 1a) achievement on a pre/post test, you will still enter assessments as you always have.</a:t>
            </a:r>
          </a:p>
          <a:p>
            <a:r>
              <a:rPr lang="en-US" dirty="0"/>
              <a:t>You will notice, as we will show later, that pre/post test achievements have changed slightly in that the name of the screen where you view these outcomes has changed, and gains are now calculated on all domains, something I know everyone is very excited about.</a:t>
            </a:r>
          </a:p>
          <a:p>
            <a:endParaRPr lang="en-US" dirty="0"/>
          </a:p>
          <a:p>
            <a:r>
              <a:rPr lang="en-US" dirty="0"/>
              <a:t>Additionally, the tracking of training services hasn’t changed.  However, there are changes that make the tracking of programs that are a part of the Eligible training provider system easier.  </a:t>
            </a:r>
          </a:p>
          <a:p>
            <a:endParaRPr lang="en-US" dirty="0"/>
          </a:p>
          <a:p>
            <a:r>
              <a:rPr lang="en-US" dirty="0"/>
              <a:t>Everything else is the same – and when I say that, I mean that, functionally, the system is still the same, and the ability to track participants, classes, staff, and contact hours hasn’t changed in any way that will prevent you from using the system.  </a:t>
            </a:r>
          </a:p>
        </p:txBody>
      </p:sp>
      <p:sp>
        <p:nvSpPr>
          <p:cNvPr id="4" name="Slide Number Placeholder 3"/>
          <p:cNvSpPr>
            <a:spLocks noGrp="1"/>
          </p:cNvSpPr>
          <p:nvPr>
            <p:ph type="sldNum" sz="quarter" idx="10"/>
          </p:nvPr>
        </p:nvSpPr>
        <p:spPr/>
        <p:txBody>
          <a:bodyPr/>
          <a:lstStyle/>
          <a:p>
            <a:fld id="{DE536DF4-58F4-4A4C-A461-B694AEBCAE1C}" type="slidenum">
              <a:rPr lang="en-US" smtClean="0"/>
              <a:t>7</a:t>
            </a:fld>
            <a:endParaRPr lang="en-US"/>
          </a:p>
        </p:txBody>
      </p:sp>
    </p:spTree>
    <p:extLst>
      <p:ext uri="{BB962C8B-B14F-4D97-AF65-F5344CB8AC3E}">
        <p14:creationId xmlns:p14="http://schemas.microsoft.com/office/powerpoint/2010/main" val="192401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what’s different.  </a:t>
            </a:r>
          </a:p>
        </p:txBody>
      </p:sp>
      <p:sp>
        <p:nvSpPr>
          <p:cNvPr id="4" name="Slide Number Placeholder 3"/>
          <p:cNvSpPr>
            <a:spLocks noGrp="1"/>
          </p:cNvSpPr>
          <p:nvPr>
            <p:ph type="sldNum" sz="quarter" idx="10"/>
          </p:nvPr>
        </p:nvSpPr>
        <p:spPr/>
        <p:txBody>
          <a:bodyPr/>
          <a:lstStyle/>
          <a:p>
            <a:fld id="{DE536DF4-58F4-4A4C-A461-B694AEBCAE1C}" type="slidenum">
              <a:rPr lang="en-US" smtClean="0"/>
              <a:t>8</a:t>
            </a:fld>
            <a:endParaRPr lang="en-US"/>
          </a:p>
        </p:txBody>
      </p:sp>
    </p:spTree>
    <p:extLst>
      <p:ext uri="{BB962C8B-B14F-4D97-AF65-F5344CB8AC3E}">
        <p14:creationId xmlns:p14="http://schemas.microsoft.com/office/powerpoint/2010/main" val="401179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looking at changes that have been made to the training services screen which make it easier to track programs on the eligible training provider list.  </a:t>
            </a:r>
          </a:p>
        </p:txBody>
      </p:sp>
      <p:sp>
        <p:nvSpPr>
          <p:cNvPr id="4" name="Slide Number Placeholder 3"/>
          <p:cNvSpPr>
            <a:spLocks noGrp="1"/>
          </p:cNvSpPr>
          <p:nvPr>
            <p:ph type="sldNum" sz="quarter" idx="10"/>
          </p:nvPr>
        </p:nvSpPr>
        <p:spPr/>
        <p:txBody>
          <a:bodyPr/>
          <a:lstStyle/>
          <a:p>
            <a:fld id="{DE536DF4-58F4-4A4C-A461-B694AEBCAE1C}" type="slidenum">
              <a:rPr lang="en-US" smtClean="0"/>
              <a:t>9</a:t>
            </a:fld>
            <a:endParaRPr lang="en-US"/>
          </a:p>
        </p:txBody>
      </p:sp>
    </p:spTree>
    <p:extLst>
      <p:ext uri="{BB962C8B-B14F-4D97-AF65-F5344CB8AC3E}">
        <p14:creationId xmlns:p14="http://schemas.microsoft.com/office/powerpoint/2010/main" val="418877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422B5A8-4572-4213-9EF7-15EACB4684B9}" type="datetimeFigureOut">
              <a:rPr lang="en-US" smtClean="0"/>
              <a:t>12/5/2017</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91390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22B5A8-4572-4213-9EF7-15EACB4684B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124153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22B5A8-4572-4213-9EF7-15EACB4684B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336196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22B5A8-4572-4213-9EF7-15EACB4684B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D5D1C891-FF06-48A0-9DDF-4890F8D15502}"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1671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22B5A8-4572-4213-9EF7-15EACB4684B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2047812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22B5A8-4572-4213-9EF7-15EACB4684B9}"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269617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22B5A8-4572-4213-9EF7-15EACB4684B9}"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2093895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2B5A8-4572-4213-9EF7-15EACB4684B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3071795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7422B5A8-4572-4213-9EF7-15EACB4684B9}" type="datetimeFigureOut">
              <a:rPr lang="en-US" smtClean="0"/>
              <a:t>12/5/2017</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5D1C891-FF06-48A0-9DDF-4890F8D15502}" type="slidenum">
              <a:rPr lang="en-US" smtClean="0"/>
              <a:t>‹#›</a:t>
            </a:fld>
            <a:endParaRPr lang="en-US"/>
          </a:p>
        </p:txBody>
      </p:sp>
    </p:spTree>
    <p:extLst>
      <p:ext uri="{BB962C8B-B14F-4D97-AF65-F5344CB8AC3E}">
        <p14:creationId xmlns:p14="http://schemas.microsoft.com/office/powerpoint/2010/main" val="357658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2B5A8-4572-4213-9EF7-15EACB4684B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222413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7422B5A8-4572-4213-9EF7-15EACB4684B9}" type="datetimeFigureOut">
              <a:rPr lang="en-US" smtClean="0"/>
              <a:t>12/5/2017</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46144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22B5A8-4572-4213-9EF7-15EACB4684B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390782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22B5A8-4572-4213-9EF7-15EACB4684B9}"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19269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22B5A8-4572-4213-9EF7-15EACB4684B9}"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41960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422B5A8-4572-4213-9EF7-15EACB4684B9}"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89271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22B5A8-4572-4213-9EF7-15EACB4684B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91225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22B5A8-4572-4213-9EF7-15EACB4684B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1C891-FF06-48A0-9DDF-4890F8D15502}" type="slidenum">
              <a:rPr lang="en-US" smtClean="0"/>
              <a:t>‹#›</a:t>
            </a:fld>
            <a:endParaRPr lang="en-US"/>
          </a:p>
        </p:txBody>
      </p:sp>
    </p:spTree>
    <p:extLst>
      <p:ext uri="{BB962C8B-B14F-4D97-AF65-F5344CB8AC3E}">
        <p14:creationId xmlns:p14="http://schemas.microsoft.com/office/powerpoint/2010/main" val="157564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22B5A8-4572-4213-9EF7-15EACB4684B9}" type="datetimeFigureOut">
              <a:rPr lang="en-US" smtClean="0"/>
              <a:t>12/5/2017</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D1C891-FF06-48A0-9DDF-4890F8D15502}" type="slidenum">
              <a:rPr lang="en-US" smtClean="0"/>
              <a:t>‹#›</a:t>
            </a:fld>
            <a:endParaRPr lang="en-US"/>
          </a:p>
        </p:txBody>
      </p:sp>
    </p:spTree>
    <p:extLst>
      <p:ext uri="{BB962C8B-B14F-4D97-AF65-F5344CB8AC3E}">
        <p14:creationId xmlns:p14="http://schemas.microsoft.com/office/powerpoint/2010/main" val="388223698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94499C-8E0D-41C0-95F0-1AF14B743123}"/>
              </a:ext>
            </a:extLst>
          </p:cNvPr>
          <p:cNvSpPr>
            <a:spLocks noGrp="1"/>
          </p:cNvSpPr>
          <p:nvPr>
            <p:ph type="ctrTitle"/>
          </p:nvPr>
        </p:nvSpPr>
        <p:spPr/>
        <p:txBody>
          <a:bodyPr/>
          <a:lstStyle/>
          <a:p>
            <a:r>
              <a:rPr lang="en-US" dirty="0"/>
              <a:t>Welcome to TEAMS 3.2</a:t>
            </a:r>
          </a:p>
        </p:txBody>
      </p:sp>
      <p:sp>
        <p:nvSpPr>
          <p:cNvPr id="5" name="Subtitle 4">
            <a:extLst>
              <a:ext uri="{FF2B5EF4-FFF2-40B4-BE49-F238E27FC236}">
                <a16:creationId xmlns:a16="http://schemas.microsoft.com/office/drawing/2014/main" id="{C33779DB-D4CF-4B6D-8E77-367717FC6FA8}"/>
              </a:ext>
            </a:extLst>
          </p:cNvPr>
          <p:cNvSpPr>
            <a:spLocks noGrp="1"/>
          </p:cNvSpPr>
          <p:nvPr>
            <p:ph type="subTitle" idx="1"/>
          </p:nvPr>
        </p:nvSpPr>
        <p:spPr/>
        <p:txBody>
          <a:bodyPr>
            <a:normAutofit fontScale="70000" lnSpcReduction="20000"/>
          </a:bodyPr>
          <a:lstStyle/>
          <a:p>
            <a:r>
              <a:rPr lang="en-US" dirty="0"/>
              <a:t>An Introduction</a:t>
            </a:r>
          </a:p>
          <a:p>
            <a:br>
              <a:rPr lang="en-US" dirty="0"/>
            </a:br>
            <a:r>
              <a:rPr lang="en-US" dirty="0"/>
              <a:t>Carrie Tupa</a:t>
            </a:r>
            <a:br>
              <a:rPr lang="en-US" dirty="0"/>
            </a:br>
            <a:r>
              <a:rPr lang="en-US" dirty="0"/>
              <a:t>Texas Workforce Commission</a:t>
            </a:r>
          </a:p>
          <a:p>
            <a:r>
              <a:rPr lang="en-US" dirty="0"/>
              <a:t>December 6, 2017</a:t>
            </a:r>
          </a:p>
        </p:txBody>
      </p:sp>
    </p:spTree>
    <p:extLst>
      <p:ext uri="{BB962C8B-B14F-4D97-AF65-F5344CB8AC3E}">
        <p14:creationId xmlns:p14="http://schemas.microsoft.com/office/powerpoint/2010/main" val="262241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8EF913-6688-43BC-9356-60CA6211FBEC}"/>
              </a:ext>
            </a:extLst>
          </p:cNvPr>
          <p:cNvSpPr>
            <a:spLocks noGrp="1"/>
          </p:cNvSpPr>
          <p:nvPr>
            <p:ph type="title"/>
          </p:nvPr>
        </p:nvSpPr>
        <p:spPr/>
        <p:txBody>
          <a:bodyPr/>
          <a:lstStyle/>
          <a:p>
            <a:r>
              <a:rPr lang="en-US" dirty="0"/>
              <a:t>For Providers on the ETP List</a:t>
            </a:r>
          </a:p>
        </p:txBody>
      </p:sp>
      <p:pic>
        <p:nvPicPr>
          <p:cNvPr id="9" name="Content Placeholder 8" descr="screenshot of selection of provider on the ETP list" title="Screenshot">
            <a:extLst>
              <a:ext uri="{FF2B5EF4-FFF2-40B4-BE49-F238E27FC236}">
                <a16:creationId xmlns:a16="http://schemas.microsoft.com/office/drawing/2014/main" id="{A74A8DE3-D03B-402D-9CA7-9A55C2FCA3F3}"/>
              </a:ext>
            </a:extLst>
          </p:cNvPr>
          <p:cNvPicPr>
            <a:picLocks noGrp="1" noChangeAspect="1"/>
          </p:cNvPicPr>
          <p:nvPr>
            <p:ph idx="1"/>
          </p:nvPr>
        </p:nvPicPr>
        <p:blipFill>
          <a:blip r:embed="rId3"/>
          <a:stretch>
            <a:fillRect/>
          </a:stretch>
        </p:blipFill>
        <p:spPr>
          <a:xfrm>
            <a:off x="3971360" y="3327218"/>
            <a:ext cx="4949130" cy="1227691"/>
          </a:xfrm>
          <a:prstGeom prst="rect">
            <a:avLst/>
          </a:prstGeom>
        </p:spPr>
      </p:pic>
      <p:sp>
        <p:nvSpPr>
          <p:cNvPr id="8" name="Text Placeholder 7">
            <a:extLst>
              <a:ext uri="{FF2B5EF4-FFF2-40B4-BE49-F238E27FC236}">
                <a16:creationId xmlns:a16="http://schemas.microsoft.com/office/drawing/2014/main" id="{0D84D7C1-F62B-42EC-9703-BC694CA055B9}"/>
              </a:ext>
            </a:extLst>
          </p:cNvPr>
          <p:cNvSpPr>
            <a:spLocks noGrp="1"/>
          </p:cNvSpPr>
          <p:nvPr>
            <p:ph type="body" sz="half" idx="2"/>
          </p:nvPr>
        </p:nvSpPr>
        <p:spPr>
          <a:xfrm>
            <a:off x="217206" y="2251415"/>
            <a:ext cx="3423301" cy="3850282"/>
          </a:xfrm>
        </p:spPr>
        <p:txBody>
          <a:bodyPr>
            <a:normAutofit/>
          </a:bodyPr>
          <a:lstStyle/>
          <a:p>
            <a:pPr marL="285750" indent="-285750">
              <a:buFont typeface="Arial" panose="020B0604020202020204" pitchFamily="34" charset="0"/>
              <a:buChar char="•"/>
            </a:pPr>
            <a:r>
              <a:rPr lang="en-US" sz="2000" dirty="0"/>
              <a:t>You now have the option to “select” the eligible training provider </a:t>
            </a:r>
          </a:p>
          <a:p>
            <a:pPr marL="285750" indent="-285750">
              <a:buFont typeface="Arial" panose="020B0604020202020204" pitchFamily="34" charset="0"/>
              <a:buChar char="•"/>
            </a:pPr>
            <a:r>
              <a:rPr lang="en-US" sz="2000" dirty="0"/>
              <a:t>Programs on the ETP list are tied to a specific occupation, so you will essentially select a program and occupation at the same time</a:t>
            </a:r>
          </a:p>
        </p:txBody>
      </p:sp>
    </p:spTree>
    <p:extLst>
      <p:ext uri="{BB962C8B-B14F-4D97-AF65-F5344CB8AC3E}">
        <p14:creationId xmlns:p14="http://schemas.microsoft.com/office/powerpoint/2010/main" val="267204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C765-95E6-4E50-927A-DAE79BBF43B3}"/>
              </a:ext>
            </a:extLst>
          </p:cNvPr>
          <p:cNvSpPr>
            <a:spLocks noGrp="1"/>
          </p:cNvSpPr>
          <p:nvPr>
            <p:ph type="title"/>
          </p:nvPr>
        </p:nvSpPr>
        <p:spPr/>
        <p:txBody>
          <a:bodyPr/>
          <a:lstStyle/>
          <a:p>
            <a:r>
              <a:rPr lang="en-US" dirty="0"/>
              <a:t>Step 1: “Select Provider”</a:t>
            </a:r>
          </a:p>
        </p:txBody>
      </p:sp>
      <p:pic>
        <p:nvPicPr>
          <p:cNvPr id="5" name="Content Placeholder 4" descr="Screenshot of training service information screen with &quot;select provider&quot; outlined in red" title="Screenshot">
            <a:extLst>
              <a:ext uri="{FF2B5EF4-FFF2-40B4-BE49-F238E27FC236}">
                <a16:creationId xmlns:a16="http://schemas.microsoft.com/office/drawing/2014/main" id="{5BAC16A9-7528-402B-AE5B-8063580410E2}"/>
              </a:ext>
            </a:extLst>
          </p:cNvPr>
          <p:cNvPicPr>
            <a:picLocks noGrp="1" noChangeAspect="1"/>
          </p:cNvPicPr>
          <p:nvPr>
            <p:ph idx="1"/>
          </p:nvPr>
        </p:nvPicPr>
        <p:blipFill>
          <a:blip r:embed="rId3"/>
          <a:stretch>
            <a:fillRect/>
          </a:stretch>
        </p:blipFill>
        <p:spPr>
          <a:xfrm>
            <a:off x="787710" y="2368757"/>
            <a:ext cx="7073453" cy="1633400"/>
          </a:xfrm>
          <a:prstGeom prst="rect">
            <a:avLst/>
          </a:prstGeom>
        </p:spPr>
      </p:pic>
    </p:spTree>
    <p:extLst>
      <p:ext uri="{BB962C8B-B14F-4D97-AF65-F5344CB8AC3E}">
        <p14:creationId xmlns:p14="http://schemas.microsoft.com/office/powerpoint/2010/main" val="156942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01AB-1508-476B-B831-33CB98CBCEC5}"/>
              </a:ext>
            </a:extLst>
          </p:cNvPr>
          <p:cNvSpPr>
            <a:spLocks noGrp="1"/>
          </p:cNvSpPr>
          <p:nvPr>
            <p:ph type="title"/>
          </p:nvPr>
        </p:nvSpPr>
        <p:spPr/>
        <p:txBody>
          <a:bodyPr/>
          <a:lstStyle/>
          <a:p>
            <a:r>
              <a:rPr lang="en-US" dirty="0"/>
              <a:t>Step 2: Search for your Provider Name</a:t>
            </a:r>
          </a:p>
        </p:txBody>
      </p:sp>
      <p:pic>
        <p:nvPicPr>
          <p:cNvPr id="4" name="Content Placeholder 3" descr="Screenshot of searching for a provider on the ETP" title="Screenshot">
            <a:extLst>
              <a:ext uri="{FF2B5EF4-FFF2-40B4-BE49-F238E27FC236}">
                <a16:creationId xmlns:a16="http://schemas.microsoft.com/office/drawing/2014/main" id="{96C1A192-C35E-4896-8610-CC91AAD8A5F2}"/>
              </a:ext>
            </a:extLst>
          </p:cNvPr>
          <p:cNvPicPr>
            <a:picLocks noGrp="1" noChangeAspect="1"/>
          </p:cNvPicPr>
          <p:nvPr>
            <p:ph idx="1"/>
          </p:nvPr>
        </p:nvPicPr>
        <p:blipFill>
          <a:blip r:embed="rId3"/>
          <a:stretch>
            <a:fillRect/>
          </a:stretch>
        </p:blipFill>
        <p:spPr>
          <a:xfrm>
            <a:off x="1712400" y="2781188"/>
            <a:ext cx="5133572" cy="1936090"/>
          </a:xfrm>
          <a:prstGeom prst="rect">
            <a:avLst/>
          </a:prstGeom>
        </p:spPr>
      </p:pic>
    </p:spTree>
    <p:extLst>
      <p:ext uri="{BB962C8B-B14F-4D97-AF65-F5344CB8AC3E}">
        <p14:creationId xmlns:p14="http://schemas.microsoft.com/office/powerpoint/2010/main" val="424589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9AC0F-7BD3-472D-91A4-BBD2CE08D64A}"/>
              </a:ext>
            </a:extLst>
          </p:cNvPr>
          <p:cNvSpPr>
            <a:spLocks noGrp="1"/>
          </p:cNvSpPr>
          <p:nvPr>
            <p:ph type="title"/>
          </p:nvPr>
        </p:nvSpPr>
        <p:spPr/>
        <p:txBody>
          <a:bodyPr/>
          <a:lstStyle/>
          <a:p>
            <a:r>
              <a:rPr lang="en-US" dirty="0"/>
              <a:t>Step 3: Select the “Provider Name”</a:t>
            </a:r>
          </a:p>
        </p:txBody>
      </p:sp>
      <p:sp>
        <p:nvSpPr>
          <p:cNvPr id="4" name="Content Placeholder 3">
            <a:extLst>
              <a:ext uri="{FF2B5EF4-FFF2-40B4-BE49-F238E27FC236}">
                <a16:creationId xmlns:a16="http://schemas.microsoft.com/office/drawing/2014/main" id="{60180E94-FCBC-4CC4-8C3E-254E5761F5C3}"/>
              </a:ext>
            </a:extLst>
          </p:cNvPr>
          <p:cNvSpPr>
            <a:spLocks noGrp="1"/>
          </p:cNvSpPr>
          <p:nvPr>
            <p:ph sz="half" idx="1"/>
          </p:nvPr>
        </p:nvSpPr>
        <p:spPr/>
        <p:txBody>
          <a:bodyPr/>
          <a:lstStyle/>
          <a:p>
            <a:r>
              <a:rPr lang="en-US" dirty="0"/>
              <a:t>You’ll select the provider, picking the one associated with the CIP for which you are providing</a:t>
            </a:r>
          </a:p>
          <a:p>
            <a:r>
              <a:rPr lang="en-US" dirty="0"/>
              <a:t>Hint – you can “sort” by CIP by clicking the “CIP Code” Header for easy finding!</a:t>
            </a:r>
          </a:p>
        </p:txBody>
      </p:sp>
      <p:pic>
        <p:nvPicPr>
          <p:cNvPr id="6" name="Content Placeholder 5" descr="Screenshot of searching for and selecting a provider on the ETP" title="Screenshot">
            <a:extLst>
              <a:ext uri="{FF2B5EF4-FFF2-40B4-BE49-F238E27FC236}">
                <a16:creationId xmlns:a16="http://schemas.microsoft.com/office/drawing/2014/main" id="{7B08C495-86D6-4E06-A2BE-4CF1FB4CEB8D}"/>
              </a:ext>
            </a:extLst>
          </p:cNvPr>
          <p:cNvPicPr>
            <a:picLocks noGrp="1" noChangeAspect="1"/>
          </p:cNvPicPr>
          <p:nvPr>
            <p:ph sz="half" idx="2"/>
          </p:nvPr>
        </p:nvPicPr>
        <p:blipFill>
          <a:blip r:embed="rId3"/>
          <a:stretch>
            <a:fillRect/>
          </a:stretch>
        </p:blipFill>
        <p:spPr>
          <a:xfrm>
            <a:off x="4068597" y="3101619"/>
            <a:ext cx="4773913" cy="1701117"/>
          </a:xfrm>
          <a:prstGeom prst="rect">
            <a:avLst/>
          </a:prstGeom>
        </p:spPr>
      </p:pic>
    </p:spTree>
    <p:extLst>
      <p:ext uri="{BB962C8B-B14F-4D97-AF65-F5344CB8AC3E}">
        <p14:creationId xmlns:p14="http://schemas.microsoft.com/office/powerpoint/2010/main" val="3988429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E33C-1151-4E56-AD44-CDC3AECF7C5F}"/>
              </a:ext>
            </a:extLst>
          </p:cNvPr>
          <p:cNvSpPr>
            <a:spLocks noGrp="1"/>
          </p:cNvSpPr>
          <p:nvPr>
            <p:ph type="title"/>
          </p:nvPr>
        </p:nvSpPr>
        <p:spPr/>
        <p:txBody>
          <a:bodyPr/>
          <a:lstStyle/>
          <a:p>
            <a:r>
              <a:rPr lang="en-US" dirty="0"/>
              <a:t>Step 4: Information Available for the ETP Populates	</a:t>
            </a:r>
          </a:p>
        </p:txBody>
      </p:sp>
      <p:sp>
        <p:nvSpPr>
          <p:cNvPr id="3" name="Content Placeholder 2">
            <a:extLst>
              <a:ext uri="{FF2B5EF4-FFF2-40B4-BE49-F238E27FC236}">
                <a16:creationId xmlns:a16="http://schemas.microsoft.com/office/drawing/2014/main" id="{92FDCEB4-6378-4E64-BE17-B7D0825EDEFE}"/>
              </a:ext>
            </a:extLst>
          </p:cNvPr>
          <p:cNvSpPr>
            <a:spLocks noGrp="1"/>
          </p:cNvSpPr>
          <p:nvPr>
            <p:ph sz="half" idx="1"/>
          </p:nvPr>
        </p:nvSpPr>
        <p:spPr/>
        <p:txBody>
          <a:bodyPr>
            <a:normAutofit fontScale="85000" lnSpcReduction="20000"/>
          </a:bodyPr>
          <a:lstStyle/>
          <a:p>
            <a:r>
              <a:rPr lang="en-US" dirty="0"/>
              <a:t>Most programs on the ETP have a training service type, and possibly a program of study tied to them</a:t>
            </a:r>
          </a:p>
          <a:p>
            <a:pPr lvl="1"/>
            <a:r>
              <a:rPr lang="en-US" dirty="0"/>
              <a:t>If the program you select doesn’t have this information in the database, you’ll need to select the correct option</a:t>
            </a:r>
          </a:p>
          <a:p>
            <a:r>
              <a:rPr lang="en-US" dirty="0"/>
              <a:t>The occupational skills training code options </a:t>
            </a:r>
            <a:r>
              <a:rPr lang="en-US" i="1" dirty="0"/>
              <a:t>only</a:t>
            </a:r>
            <a:r>
              <a:rPr lang="en-US" dirty="0"/>
              <a:t> provide options associated with that program and CIP in the ETPS</a:t>
            </a:r>
          </a:p>
        </p:txBody>
      </p:sp>
      <p:pic>
        <p:nvPicPr>
          <p:cNvPr id="5" name="Content Placeholder 4" descr="Screenshot of the drop down options for selection of an occupational skills training code" title="Screenshot">
            <a:extLst>
              <a:ext uri="{FF2B5EF4-FFF2-40B4-BE49-F238E27FC236}">
                <a16:creationId xmlns:a16="http://schemas.microsoft.com/office/drawing/2014/main" id="{F5407A2C-D6CD-4B83-B7F3-D9CEF79BB7E8}"/>
              </a:ext>
            </a:extLst>
          </p:cNvPr>
          <p:cNvPicPr>
            <a:picLocks noGrp="1" noChangeAspect="1"/>
          </p:cNvPicPr>
          <p:nvPr>
            <p:ph sz="half" idx="2"/>
          </p:nvPr>
        </p:nvPicPr>
        <p:blipFill rotWithShape="1">
          <a:blip r:embed="rId3"/>
          <a:srcRect l="61744" t="6595" r="10031" b="22884"/>
          <a:stretch/>
        </p:blipFill>
        <p:spPr>
          <a:xfrm>
            <a:off x="4614727" y="2811564"/>
            <a:ext cx="3453819" cy="2427007"/>
          </a:xfrm>
          <a:prstGeom prst="rect">
            <a:avLst/>
          </a:prstGeom>
        </p:spPr>
      </p:pic>
    </p:spTree>
    <p:extLst>
      <p:ext uri="{BB962C8B-B14F-4D97-AF65-F5344CB8AC3E}">
        <p14:creationId xmlns:p14="http://schemas.microsoft.com/office/powerpoint/2010/main" val="57093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1AFD0-6577-4FA2-BD53-4FBE83F5B3EA}"/>
              </a:ext>
            </a:extLst>
          </p:cNvPr>
          <p:cNvSpPr>
            <a:spLocks noGrp="1"/>
          </p:cNvSpPr>
          <p:nvPr>
            <p:ph type="title"/>
          </p:nvPr>
        </p:nvSpPr>
        <p:spPr/>
        <p:txBody>
          <a:bodyPr/>
          <a:lstStyle/>
          <a:p>
            <a:r>
              <a:rPr lang="en-US" dirty="0"/>
              <a:t>New Section: Educational Outcomes </a:t>
            </a:r>
          </a:p>
        </p:txBody>
      </p:sp>
      <p:sp>
        <p:nvSpPr>
          <p:cNvPr id="6" name="Text Placeholder 5">
            <a:extLst>
              <a:ext uri="{FF2B5EF4-FFF2-40B4-BE49-F238E27FC236}">
                <a16:creationId xmlns:a16="http://schemas.microsoft.com/office/drawing/2014/main" id="{7F1109DF-C2CE-4E5B-B863-A8E1767240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0205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Educational Outcomes Screen</a:t>
            </a:r>
          </a:p>
        </p:txBody>
      </p:sp>
      <p:sp>
        <p:nvSpPr>
          <p:cNvPr id="5" name="Content Placeholder 4"/>
          <p:cNvSpPr>
            <a:spLocks noGrp="1"/>
          </p:cNvSpPr>
          <p:nvPr>
            <p:ph idx="1"/>
          </p:nvPr>
        </p:nvSpPr>
        <p:spPr/>
        <p:txBody>
          <a:bodyPr anchor="t">
            <a:normAutofit/>
          </a:bodyPr>
          <a:lstStyle/>
          <a:p>
            <a:r>
              <a:rPr lang="en-US" sz="2400" dirty="0"/>
              <a:t>The new Educational Outcomes screen captures, for each participant:</a:t>
            </a:r>
          </a:p>
          <a:p>
            <a:pPr lvl="1"/>
            <a:r>
              <a:rPr lang="en-US" sz="2000" dirty="0"/>
              <a:t>Measurable Skill Gains</a:t>
            </a:r>
          </a:p>
          <a:p>
            <a:pPr lvl="1"/>
            <a:r>
              <a:rPr lang="en-US" sz="2000" dirty="0"/>
              <a:t>Credentials and Certifications </a:t>
            </a:r>
          </a:p>
          <a:p>
            <a:pPr lvl="1"/>
            <a:r>
              <a:rPr lang="en-US" dirty="0"/>
              <a:t>Post-Exit </a:t>
            </a:r>
            <a:r>
              <a:rPr lang="en-US" sz="2000" dirty="0"/>
              <a:t>Educational Enrollment</a:t>
            </a:r>
          </a:p>
        </p:txBody>
      </p:sp>
    </p:spTree>
    <p:extLst>
      <p:ext uri="{BB962C8B-B14F-4D97-AF65-F5344CB8AC3E}">
        <p14:creationId xmlns:p14="http://schemas.microsoft.com/office/powerpoint/2010/main" val="265652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Measurable Skill Gains Allowable Under Title II</a:t>
            </a:r>
          </a:p>
        </p:txBody>
      </p:sp>
      <p:sp>
        <p:nvSpPr>
          <p:cNvPr id="3" name="Content Placeholder 2"/>
          <p:cNvSpPr>
            <a:spLocks noGrp="1"/>
          </p:cNvSpPr>
          <p:nvPr>
            <p:ph idx="1"/>
          </p:nvPr>
        </p:nvSpPr>
        <p:spPr/>
        <p:txBody>
          <a:bodyPr>
            <a:normAutofit fontScale="92500" lnSpcReduction="20000"/>
          </a:bodyPr>
          <a:lstStyle/>
          <a:p>
            <a:r>
              <a:rPr lang="en-US" dirty="0"/>
              <a:t>1) Educational Functional Level Gain</a:t>
            </a:r>
          </a:p>
          <a:p>
            <a:pPr lvl="1"/>
            <a:r>
              <a:rPr lang="en-US" sz="2800" dirty="0"/>
              <a:t>1a) Achievement on a Pre/Post-Test</a:t>
            </a:r>
          </a:p>
          <a:p>
            <a:pPr lvl="1"/>
            <a:r>
              <a:rPr lang="en-US" sz="2800" dirty="0"/>
              <a:t>1b) Enrollment in Post-secondary Education</a:t>
            </a:r>
          </a:p>
          <a:p>
            <a:r>
              <a:rPr lang="en-US" dirty="0"/>
              <a:t>2) Achievement of Diploma/Equivalent</a:t>
            </a:r>
          </a:p>
          <a:p>
            <a:r>
              <a:rPr lang="en-US" dirty="0"/>
              <a:t>5) Skills Progression (includes):</a:t>
            </a:r>
          </a:p>
          <a:p>
            <a:pPr marL="457200" lvl="1" indent="0">
              <a:buNone/>
            </a:pPr>
            <a:r>
              <a:rPr lang="en-US" dirty="0"/>
              <a:t>Successful passing of an exam that is required for a particular occupation; or </a:t>
            </a:r>
          </a:p>
          <a:p>
            <a:pPr marL="457200" lvl="1" indent="0">
              <a:buNone/>
            </a:pPr>
            <a:r>
              <a:rPr lang="en-US" dirty="0"/>
              <a:t>Achievement of progress in attaining technical or occupational skills as evidenced by as evidenced by Trade-related Benchmarks, such as knowledge-based exams</a:t>
            </a:r>
          </a:p>
          <a:p>
            <a:pPr lvl="1"/>
            <a:endParaRPr lang="en-US" dirty="0"/>
          </a:p>
        </p:txBody>
      </p:sp>
    </p:spTree>
    <p:extLst>
      <p:ext uri="{BB962C8B-B14F-4D97-AF65-F5344CB8AC3E}">
        <p14:creationId xmlns:p14="http://schemas.microsoft.com/office/powerpoint/2010/main" val="73468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AC30-9064-4DF0-890E-234F7545AE02}"/>
              </a:ext>
            </a:extLst>
          </p:cNvPr>
          <p:cNvSpPr>
            <a:spLocks noGrp="1"/>
          </p:cNvSpPr>
          <p:nvPr>
            <p:ph type="title"/>
          </p:nvPr>
        </p:nvSpPr>
        <p:spPr/>
        <p:txBody>
          <a:bodyPr/>
          <a:lstStyle/>
          <a:p>
            <a:r>
              <a:rPr lang="en-US" dirty="0"/>
              <a:t>Credentials (a summary)</a:t>
            </a:r>
          </a:p>
        </p:txBody>
      </p:sp>
      <p:sp>
        <p:nvSpPr>
          <p:cNvPr id="3" name="Content Placeholder 2">
            <a:extLst>
              <a:ext uri="{FF2B5EF4-FFF2-40B4-BE49-F238E27FC236}">
                <a16:creationId xmlns:a16="http://schemas.microsoft.com/office/drawing/2014/main" id="{40E937B9-25DA-463F-9939-C7AD75697B94}"/>
              </a:ext>
            </a:extLst>
          </p:cNvPr>
          <p:cNvSpPr>
            <a:spLocks noGrp="1"/>
          </p:cNvSpPr>
          <p:nvPr>
            <p:ph idx="1"/>
          </p:nvPr>
        </p:nvSpPr>
        <p:spPr>
          <a:xfrm>
            <a:off x="533400" y="2336873"/>
            <a:ext cx="6887389" cy="4021198"/>
          </a:xfrm>
        </p:spPr>
        <p:txBody>
          <a:bodyPr>
            <a:normAutofit/>
          </a:bodyPr>
          <a:lstStyle/>
          <a:p>
            <a:r>
              <a:rPr lang="en-US" dirty="0"/>
              <a:t>Credentials under WIOA include:</a:t>
            </a:r>
          </a:p>
          <a:p>
            <a:pPr lvl="1"/>
            <a:r>
              <a:rPr lang="en-US" dirty="0"/>
              <a:t>Secondary (as in a High School Equivalency)</a:t>
            </a:r>
          </a:p>
          <a:p>
            <a:pPr lvl="1"/>
            <a:r>
              <a:rPr lang="en-US" dirty="0"/>
              <a:t>Postsecondary (as in certificate or a degree)</a:t>
            </a:r>
          </a:p>
          <a:p>
            <a:r>
              <a:rPr lang="en-US" dirty="0"/>
              <a:t>Credential types include:	</a:t>
            </a:r>
          </a:p>
          <a:p>
            <a:pPr lvl="1">
              <a:buFont typeface="Wingdings" panose="05000000000000000000" pitchFamily="2" charset="2"/>
              <a:buChar char="§"/>
            </a:pPr>
            <a:r>
              <a:rPr lang="en-US" dirty="0"/>
              <a:t>High School Equivalency</a:t>
            </a:r>
          </a:p>
          <a:p>
            <a:pPr lvl="1">
              <a:buFont typeface="Wingdings" panose="05000000000000000000" pitchFamily="2" charset="2"/>
              <a:buChar char="§"/>
            </a:pPr>
            <a:r>
              <a:rPr lang="en-US" dirty="0"/>
              <a:t>AA/AS Degree</a:t>
            </a:r>
          </a:p>
          <a:p>
            <a:pPr lvl="1">
              <a:buFont typeface="Wingdings" panose="05000000000000000000" pitchFamily="2" charset="2"/>
              <a:buChar char="§"/>
            </a:pPr>
            <a:r>
              <a:rPr lang="en-US" dirty="0"/>
              <a:t>BA/BS Degree</a:t>
            </a:r>
          </a:p>
          <a:p>
            <a:pPr lvl="1">
              <a:buFont typeface="Wingdings" panose="05000000000000000000" pitchFamily="2" charset="2"/>
              <a:buChar char="§"/>
            </a:pPr>
            <a:r>
              <a:rPr lang="en-US" dirty="0"/>
              <a:t>Occupational Licensure</a:t>
            </a:r>
          </a:p>
          <a:p>
            <a:pPr lvl="1">
              <a:buFont typeface="Wingdings" panose="05000000000000000000" pitchFamily="2" charset="2"/>
              <a:buChar char="§"/>
            </a:pPr>
            <a:r>
              <a:rPr lang="en-US" dirty="0"/>
              <a:t>Occupational Certificate</a:t>
            </a:r>
          </a:p>
          <a:p>
            <a:pPr lvl="1">
              <a:buFont typeface="Wingdings" panose="05000000000000000000" pitchFamily="2" charset="2"/>
              <a:buChar char="§"/>
            </a:pPr>
            <a:r>
              <a:rPr lang="en-US" dirty="0"/>
              <a:t>Occupational Certification</a:t>
            </a:r>
            <a:br>
              <a:rPr lang="en-US" dirty="0"/>
            </a:br>
            <a:endParaRPr lang="en-US" dirty="0"/>
          </a:p>
          <a:p>
            <a:pPr lvl="1"/>
            <a:endParaRPr lang="en-US" dirty="0"/>
          </a:p>
        </p:txBody>
      </p:sp>
    </p:spTree>
    <p:extLst>
      <p:ext uri="{BB962C8B-B14F-4D97-AF65-F5344CB8AC3E}">
        <p14:creationId xmlns:p14="http://schemas.microsoft.com/office/powerpoint/2010/main" val="259726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Remember! HSE as a Credential and MSG</a:t>
            </a:r>
          </a:p>
        </p:txBody>
      </p:sp>
      <p:sp>
        <p:nvSpPr>
          <p:cNvPr id="10" name="Text Placeholder 9"/>
          <p:cNvSpPr>
            <a:spLocks noGrp="1"/>
          </p:cNvSpPr>
          <p:nvPr>
            <p:ph type="body" idx="1"/>
          </p:nvPr>
        </p:nvSpPr>
        <p:spPr>
          <a:xfrm>
            <a:off x="470096" y="2247521"/>
            <a:ext cx="3593500" cy="576262"/>
          </a:xfrm>
        </p:spPr>
        <p:txBody>
          <a:bodyPr>
            <a:normAutofit/>
          </a:bodyPr>
          <a:lstStyle/>
          <a:p>
            <a:r>
              <a:rPr lang="en-US" sz="3200" dirty="0">
                <a:solidFill>
                  <a:schemeClr val="tx2"/>
                </a:solidFill>
              </a:rPr>
              <a:t>HSE as Credential</a:t>
            </a:r>
          </a:p>
        </p:txBody>
      </p:sp>
      <p:sp>
        <p:nvSpPr>
          <p:cNvPr id="11" name="Content Placeholder 10"/>
          <p:cNvSpPr>
            <a:spLocks noGrp="1"/>
          </p:cNvSpPr>
          <p:nvPr>
            <p:ph sz="half" idx="2"/>
          </p:nvPr>
        </p:nvSpPr>
        <p:spPr>
          <a:xfrm>
            <a:off x="470096" y="2833093"/>
            <a:ext cx="4265455" cy="2934999"/>
          </a:xfrm>
        </p:spPr>
        <p:txBody>
          <a:bodyPr>
            <a:noAutofit/>
          </a:bodyPr>
          <a:lstStyle/>
          <a:p>
            <a:pPr>
              <a:buClr>
                <a:schemeClr val="tx2"/>
              </a:buClr>
              <a:buNone/>
            </a:pPr>
            <a:r>
              <a:rPr lang="en-US" sz="1600" dirty="0"/>
              <a:t>Individuals who:</a:t>
            </a:r>
          </a:p>
          <a:p>
            <a:pPr>
              <a:buClr>
                <a:schemeClr val="tx2"/>
              </a:buClr>
              <a:buNone/>
            </a:pPr>
            <a:r>
              <a:rPr lang="en-US" sz="1600" b="1" u="sng" dirty="0"/>
              <a:t>Denominator:</a:t>
            </a:r>
          </a:p>
          <a:p>
            <a:pPr marL="285750" lvl="1">
              <a:buClr>
                <a:schemeClr val="tx2"/>
              </a:buClr>
              <a:buFont typeface="Arial" panose="020B0604020202020204" pitchFamily="34" charset="0"/>
              <a:buChar char="•"/>
            </a:pPr>
            <a:r>
              <a:rPr lang="en-US" sz="1400" dirty="0"/>
              <a:t>Lack HSE/Diploma</a:t>
            </a:r>
          </a:p>
          <a:p>
            <a:pPr marL="285750" lvl="1">
              <a:buClr>
                <a:schemeClr val="tx2"/>
              </a:buClr>
              <a:buFont typeface="Arial" panose="020B0604020202020204" pitchFamily="34" charset="0"/>
              <a:buChar char="•"/>
            </a:pPr>
            <a:r>
              <a:rPr lang="en-US" sz="1400" dirty="0"/>
              <a:t>Are considered in a program at the secondary education level (more on this later)</a:t>
            </a:r>
          </a:p>
          <a:p>
            <a:pPr marL="285750" lvl="1">
              <a:buClr>
                <a:schemeClr val="tx2"/>
              </a:buClr>
              <a:buFont typeface="Arial" panose="020B0604020202020204" pitchFamily="34" charset="0"/>
              <a:buChar char="•"/>
            </a:pPr>
            <a:r>
              <a:rPr lang="en-US" sz="1400" dirty="0"/>
              <a:t>Spanish or English </a:t>
            </a:r>
          </a:p>
          <a:p>
            <a:pPr marL="285750" lvl="1">
              <a:buClr>
                <a:schemeClr val="tx2"/>
              </a:buClr>
              <a:buFont typeface="Arial" panose="020B0604020202020204" pitchFamily="34" charset="0"/>
              <a:buChar char="•"/>
            </a:pPr>
            <a:r>
              <a:rPr lang="en-US" sz="1400" dirty="0"/>
              <a:t>Exit</a:t>
            </a:r>
          </a:p>
          <a:p>
            <a:pPr marL="0" indent="0">
              <a:buClr>
                <a:schemeClr val="tx2"/>
              </a:buClr>
              <a:buNone/>
            </a:pPr>
            <a:r>
              <a:rPr lang="en-US" sz="1600" b="1" u="sng" dirty="0"/>
              <a:t>Numerator:</a:t>
            </a:r>
          </a:p>
          <a:p>
            <a:pPr marL="285750" lvl="1">
              <a:buClr>
                <a:schemeClr val="tx2"/>
              </a:buClr>
              <a:buFont typeface="Arial" panose="020B0604020202020204" pitchFamily="34" charset="0"/>
              <a:buChar char="•"/>
            </a:pPr>
            <a:r>
              <a:rPr lang="en-US" sz="1400" dirty="0"/>
              <a:t>HSE earned during participation within one year of exit</a:t>
            </a:r>
          </a:p>
          <a:p>
            <a:pPr marL="285750" lvl="1">
              <a:buClr>
                <a:schemeClr val="tx2"/>
              </a:buClr>
              <a:buFont typeface="Arial" panose="020B0604020202020204" pitchFamily="34" charset="0"/>
              <a:buChar char="•"/>
            </a:pPr>
            <a:r>
              <a:rPr lang="en-US" sz="1400" dirty="0"/>
              <a:t>Are enrolled in postsecondary </a:t>
            </a:r>
            <a:r>
              <a:rPr lang="en-US" sz="1400" dirty="0" err="1"/>
              <a:t>ed</a:t>
            </a:r>
            <a:r>
              <a:rPr lang="en-US" sz="1400" dirty="0"/>
              <a:t> or training within one year after exit </a:t>
            </a:r>
            <a:br>
              <a:rPr lang="en-US" sz="1400" dirty="0"/>
            </a:br>
            <a:r>
              <a:rPr lang="en-US" sz="1400" dirty="0"/>
              <a:t>OR </a:t>
            </a:r>
          </a:p>
          <a:p>
            <a:pPr marL="285750" lvl="1">
              <a:buClr>
                <a:schemeClr val="tx2"/>
              </a:buClr>
              <a:buFont typeface="Arial" panose="020B0604020202020204" pitchFamily="34" charset="0"/>
              <a:buChar char="•"/>
            </a:pPr>
            <a:r>
              <a:rPr lang="en-US" sz="1400" dirty="0"/>
              <a:t>Are employed within one year after exit</a:t>
            </a:r>
          </a:p>
          <a:p>
            <a:pPr>
              <a:buClr>
                <a:schemeClr val="tx2">
                  <a:lumMod val="75000"/>
                </a:schemeClr>
              </a:buClr>
              <a:buNone/>
            </a:pPr>
            <a:endParaRPr lang="en-US" sz="1600" dirty="0"/>
          </a:p>
        </p:txBody>
      </p:sp>
      <p:sp>
        <p:nvSpPr>
          <p:cNvPr id="12" name="Text Placeholder 11"/>
          <p:cNvSpPr>
            <a:spLocks noGrp="1"/>
          </p:cNvSpPr>
          <p:nvPr>
            <p:ph type="body" sz="quarter" idx="3"/>
          </p:nvPr>
        </p:nvSpPr>
        <p:spPr>
          <a:xfrm>
            <a:off x="4935126" y="2247521"/>
            <a:ext cx="3601635" cy="576262"/>
          </a:xfrm>
        </p:spPr>
        <p:txBody>
          <a:bodyPr/>
          <a:lstStyle/>
          <a:p>
            <a:r>
              <a:rPr lang="en-US" sz="3200" dirty="0">
                <a:solidFill>
                  <a:schemeClr val="tx2"/>
                </a:solidFill>
              </a:rPr>
              <a:t>HSE as MSG</a:t>
            </a:r>
            <a:endParaRPr lang="en-US" dirty="0">
              <a:solidFill>
                <a:schemeClr val="tx2"/>
              </a:solidFill>
            </a:endParaRPr>
          </a:p>
        </p:txBody>
      </p:sp>
      <p:sp>
        <p:nvSpPr>
          <p:cNvPr id="13" name="Content Placeholder 12"/>
          <p:cNvSpPr>
            <a:spLocks noGrp="1"/>
          </p:cNvSpPr>
          <p:nvPr>
            <p:ph sz="quarter" idx="4"/>
          </p:nvPr>
        </p:nvSpPr>
        <p:spPr>
          <a:xfrm>
            <a:off x="4735551" y="3053452"/>
            <a:ext cx="3367044" cy="2906179"/>
          </a:xfrm>
        </p:spPr>
        <p:txBody>
          <a:bodyPr>
            <a:normAutofit/>
          </a:bodyPr>
          <a:lstStyle/>
          <a:p>
            <a:pPr marL="285750" lvl="1">
              <a:lnSpc>
                <a:spcPct val="90000"/>
              </a:lnSpc>
              <a:buClr>
                <a:schemeClr val="tx2"/>
              </a:buClr>
              <a:buFont typeface="Arial" panose="020B0604020202020204" pitchFamily="34" charset="0"/>
              <a:buChar char="•"/>
            </a:pPr>
            <a:r>
              <a:rPr lang="en-US" sz="1700" dirty="0"/>
              <a:t>Within the program year</a:t>
            </a:r>
          </a:p>
          <a:p>
            <a:pPr marL="285750" lvl="1">
              <a:lnSpc>
                <a:spcPct val="90000"/>
              </a:lnSpc>
              <a:buClr>
                <a:schemeClr val="tx2"/>
              </a:buClr>
              <a:buFont typeface="Arial" panose="020B0604020202020204" pitchFamily="34" charset="0"/>
              <a:buChar char="•"/>
            </a:pPr>
            <a:r>
              <a:rPr lang="en-US" sz="1700" dirty="0"/>
              <a:t>Spanish or English </a:t>
            </a:r>
          </a:p>
          <a:p>
            <a:pPr marL="285750" lvl="1">
              <a:lnSpc>
                <a:spcPct val="90000"/>
              </a:lnSpc>
              <a:buClr>
                <a:schemeClr val="tx2"/>
              </a:buClr>
              <a:buFont typeface="Arial" panose="020B0604020202020204" pitchFamily="34" charset="0"/>
              <a:buChar char="•"/>
            </a:pPr>
            <a:r>
              <a:rPr lang="en-US" sz="1700" dirty="0"/>
              <a:t>Matched to TEA matches or potential matches</a:t>
            </a:r>
          </a:p>
          <a:p>
            <a:pPr marL="285750" lvl="1">
              <a:lnSpc>
                <a:spcPct val="90000"/>
              </a:lnSpc>
              <a:buClr>
                <a:schemeClr val="tx2"/>
              </a:buClr>
              <a:buFont typeface="Arial" panose="020B0604020202020204" pitchFamily="34" charset="0"/>
              <a:buChar char="•"/>
            </a:pPr>
            <a:r>
              <a:rPr lang="en-US" sz="1700" dirty="0"/>
              <a:t>High school equivalencies earned outside of Texas can be manually entered</a:t>
            </a:r>
          </a:p>
          <a:p>
            <a:pPr marL="285750" lvl="1">
              <a:lnSpc>
                <a:spcPct val="90000"/>
              </a:lnSpc>
              <a:buClr>
                <a:schemeClr val="tx2"/>
              </a:buClr>
              <a:buFont typeface="Arial" panose="020B0604020202020204" pitchFamily="34" charset="0"/>
              <a:buChar char="•"/>
            </a:pPr>
            <a:endParaRPr lang="en-US" sz="1700" dirty="0"/>
          </a:p>
        </p:txBody>
      </p:sp>
    </p:spTree>
    <p:extLst>
      <p:ext uri="{BB962C8B-B14F-4D97-AF65-F5344CB8AC3E}">
        <p14:creationId xmlns:p14="http://schemas.microsoft.com/office/powerpoint/2010/main" val="366512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572B-8442-4C0A-947B-612F2F748CD9}"/>
              </a:ext>
            </a:extLst>
          </p:cNvPr>
          <p:cNvSpPr>
            <a:spLocks noGrp="1"/>
          </p:cNvSpPr>
          <p:nvPr>
            <p:ph type="title"/>
          </p:nvPr>
        </p:nvSpPr>
        <p:spPr/>
        <p:txBody>
          <a:bodyPr/>
          <a:lstStyle/>
          <a:p>
            <a:r>
              <a:rPr lang="en-US" dirty="0"/>
              <a:t>Welcome	</a:t>
            </a:r>
          </a:p>
        </p:txBody>
      </p:sp>
      <p:sp>
        <p:nvSpPr>
          <p:cNvPr id="3" name="Content Placeholder 2">
            <a:extLst>
              <a:ext uri="{FF2B5EF4-FFF2-40B4-BE49-F238E27FC236}">
                <a16:creationId xmlns:a16="http://schemas.microsoft.com/office/drawing/2014/main" id="{3ADDA7DD-B49B-4A0C-9069-D734616BD0D1}"/>
              </a:ext>
            </a:extLst>
          </p:cNvPr>
          <p:cNvSpPr>
            <a:spLocks noGrp="1"/>
          </p:cNvSpPr>
          <p:nvPr>
            <p:ph idx="1"/>
          </p:nvPr>
        </p:nvSpPr>
        <p:spPr/>
        <p:txBody>
          <a:bodyPr/>
          <a:lstStyle/>
          <a:p>
            <a:r>
              <a:rPr lang="en-US" dirty="0"/>
              <a:t>This is the </a:t>
            </a:r>
            <a:r>
              <a:rPr lang="en-US" i="1" dirty="0"/>
              <a:t>biggest</a:t>
            </a:r>
            <a:r>
              <a:rPr lang="en-US" dirty="0"/>
              <a:t> overhaul to the TEAMS system we’ve completed since the transition to TWC</a:t>
            </a:r>
          </a:p>
          <a:p>
            <a:r>
              <a:rPr lang="en-US" dirty="0"/>
              <a:t>DON’T PANIC</a:t>
            </a:r>
          </a:p>
        </p:txBody>
      </p:sp>
    </p:spTree>
    <p:extLst>
      <p:ext uri="{BB962C8B-B14F-4D97-AF65-F5344CB8AC3E}">
        <p14:creationId xmlns:p14="http://schemas.microsoft.com/office/powerpoint/2010/main" val="3590471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Educational Enrollment – A Summary</a:t>
            </a:r>
          </a:p>
        </p:txBody>
      </p:sp>
      <p:sp>
        <p:nvSpPr>
          <p:cNvPr id="8" name="Content Placeholder 7"/>
          <p:cNvSpPr>
            <a:spLocks noGrp="1"/>
          </p:cNvSpPr>
          <p:nvPr>
            <p:ph idx="1"/>
          </p:nvPr>
        </p:nvSpPr>
        <p:spPr/>
        <p:txBody>
          <a:bodyPr anchor="t"/>
          <a:lstStyle/>
          <a:p>
            <a:r>
              <a:rPr lang="en-US" dirty="0"/>
              <a:t>We must capture educational enrollment for the purposes of:</a:t>
            </a:r>
          </a:p>
          <a:p>
            <a:pPr lvl="1"/>
            <a:r>
              <a:rPr lang="en-US" dirty="0"/>
              <a:t>Determining if a credential “counts”</a:t>
            </a:r>
          </a:p>
          <a:p>
            <a:pPr lvl="1"/>
            <a:r>
              <a:rPr lang="en-US" dirty="0"/>
              <a:t>Determining if an MSG (Type 1b – Enrollment in postsecondary education) has been achieved</a:t>
            </a:r>
          </a:p>
        </p:txBody>
      </p:sp>
    </p:spTree>
    <p:extLst>
      <p:ext uri="{BB962C8B-B14F-4D97-AF65-F5344CB8AC3E}">
        <p14:creationId xmlns:p14="http://schemas.microsoft.com/office/powerpoint/2010/main" val="2619964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3FF59-5E88-4B7E-9781-3BCB4FC8B0F3}"/>
              </a:ext>
            </a:extLst>
          </p:cNvPr>
          <p:cNvSpPr>
            <a:spLocks noGrp="1"/>
          </p:cNvSpPr>
          <p:nvPr>
            <p:ph type="title"/>
          </p:nvPr>
        </p:nvSpPr>
        <p:spPr/>
        <p:txBody>
          <a:bodyPr/>
          <a:lstStyle/>
          <a:p>
            <a:r>
              <a:rPr lang="en-US" dirty="0"/>
              <a:t>A refresher on the policy</a:t>
            </a:r>
            <a:br>
              <a:rPr lang="en-US" dirty="0"/>
            </a:br>
            <a:r>
              <a:rPr lang="en-US" dirty="0"/>
              <a:t>(we won’t cover that here)</a:t>
            </a:r>
          </a:p>
        </p:txBody>
      </p:sp>
      <p:sp>
        <p:nvSpPr>
          <p:cNvPr id="5" name="Content Placeholder 4">
            <a:extLst>
              <a:ext uri="{FF2B5EF4-FFF2-40B4-BE49-F238E27FC236}">
                <a16:creationId xmlns:a16="http://schemas.microsoft.com/office/drawing/2014/main" id="{D2B71138-6E29-4BD9-8D12-171592B38D7F}"/>
              </a:ext>
            </a:extLst>
          </p:cNvPr>
          <p:cNvSpPr>
            <a:spLocks noGrp="1"/>
          </p:cNvSpPr>
          <p:nvPr>
            <p:ph idx="1"/>
          </p:nvPr>
        </p:nvSpPr>
        <p:spPr/>
        <p:txBody>
          <a:bodyPr/>
          <a:lstStyle/>
          <a:p>
            <a:pPr marL="0" indent="0">
              <a:buNone/>
            </a:pPr>
            <a:r>
              <a:rPr lang="en-US" dirty="0"/>
              <a:t>Visit:</a:t>
            </a:r>
          </a:p>
          <a:p>
            <a:pPr marL="0" indent="0">
              <a:buNone/>
            </a:pPr>
            <a:r>
              <a:rPr lang="en-US" dirty="0"/>
              <a:t>http://www-tcall.tamu.edu/twcael/AELMaterials.html</a:t>
            </a:r>
          </a:p>
          <a:p>
            <a:pPr marL="0" indent="0">
              <a:buNone/>
            </a:pPr>
            <a:r>
              <a:rPr lang="en-US" dirty="0"/>
              <a:t>for a summary of Accountability under WIOA</a:t>
            </a:r>
          </a:p>
          <a:p>
            <a:pPr marL="0" indent="0">
              <a:buNone/>
            </a:pPr>
            <a:endParaRPr lang="en-US" dirty="0"/>
          </a:p>
          <a:p>
            <a:endParaRPr lang="en-US" dirty="0"/>
          </a:p>
        </p:txBody>
      </p:sp>
    </p:spTree>
    <p:extLst>
      <p:ext uri="{BB962C8B-B14F-4D97-AF65-F5344CB8AC3E}">
        <p14:creationId xmlns:p14="http://schemas.microsoft.com/office/powerpoint/2010/main" val="373689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C795-6417-4303-8FE8-3EDD051DF78A}"/>
              </a:ext>
            </a:extLst>
          </p:cNvPr>
          <p:cNvSpPr>
            <a:spLocks noGrp="1"/>
          </p:cNvSpPr>
          <p:nvPr>
            <p:ph type="title"/>
          </p:nvPr>
        </p:nvSpPr>
        <p:spPr/>
        <p:txBody>
          <a:bodyPr/>
          <a:lstStyle/>
          <a:p>
            <a:r>
              <a:rPr lang="en-US" dirty="0"/>
              <a:t>Additional Policy Guidance In the Works</a:t>
            </a:r>
          </a:p>
        </p:txBody>
      </p:sp>
      <p:sp>
        <p:nvSpPr>
          <p:cNvPr id="3" name="Content Placeholder 2">
            <a:extLst>
              <a:ext uri="{FF2B5EF4-FFF2-40B4-BE49-F238E27FC236}">
                <a16:creationId xmlns:a16="http://schemas.microsoft.com/office/drawing/2014/main" id="{10E1F173-A422-4DA7-87E6-6B9EDDFF5E08}"/>
              </a:ext>
            </a:extLst>
          </p:cNvPr>
          <p:cNvSpPr>
            <a:spLocks noGrp="1"/>
          </p:cNvSpPr>
          <p:nvPr>
            <p:ph idx="1"/>
          </p:nvPr>
        </p:nvSpPr>
        <p:spPr/>
        <p:txBody>
          <a:bodyPr/>
          <a:lstStyle/>
          <a:p>
            <a:r>
              <a:rPr lang="en-US" dirty="0"/>
              <a:t>An AEL letter we anticipate coming out </a:t>
            </a:r>
            <a:r>
              <a:rPr lang="en-US" i="1" dirty="0"/>
              <a:t>very</a:t>
            </a:r>
            <a:r>
              <a:rPr lang="en-US" dirty="0"/>
              <a:t> soon will include:</a:t>
            </a:r>
          </a:p>
          <a:p>
            <a:pPr lvl="1"/>
            <a:r>
              <a:rPr lang="en-US" dirty="0"/>
              <a:t>What “counts” for what</a:t>
            </a:r>
          </a:p>
          <a:p>
            <a:pPr lvl="1"/>
            <a:r>
              <a:rPr lang="en-US" dirty="0"/>
              <a:t>What documentation is required to keep on file</a:t>
            </a:r>
          </a:p>
          <a:p>
            <a:pPr lvl="1"/>
            <a:r>
              <a:rPr lang="en-US" dirty="0"/>
              <a:t>Who is in the credential denominator</a:t>
            </a:r>
          </a:p>
        </p:txBody>
      </p:sp>
    </p:spTree>
    <p:extLst>
      <p:ext uri="{BB962C8B-B14F-4D97-AF65-F5344CB8AC3E}">
        <p14:creationId xmlns:p14="http://schemas.microsoft.com/office/powerpoint/2010/main" val="2213655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8833-450B-4AA0-B61B-CA37378A741E}"/>
              </a:ext>
            </a:extLst>
          </p:cNvPr>
          <p:cNvSpPr>
            <a:spLocks noGrp="1"/>
          </p:cNvSpPr>
          <p:nvPr>
            <p:ph type="title"/>
          </p:nvPr>
        </p:nvSpPr>
        <p:spPr/>
        <p:txBody>
          <a:bodyPr/>
          <a:lstStyle/>
          <a:p>
            <a:r>
              <a:rPr lang="en-US" dirty="0"/>
              <a:t>What Does it Look Like</a:t>
            </a:r>
          </a:p>
        </p:txBody>
      </p:sp>
      <p:pic>
        <p:nvPicPr>
          <p:cNvPr id="4" name="Content Placeholder 3" descr="Screenshot of Educational Outcomes screen that shows the new educational outcomes options - Measurable Skill Gains, Credentials and Educational Enrollment&#10;" title="Screenshot">
            <a:extLst>
              <a:ext uri="{FF2B5EF4-FFF2-40B4-BE49-F238E27FC236}">
                <a16:creationId xmlns:a16="http://schemas.microsoft.com/office/drawing/2014/main" id="{AF682EAF-169E-409D-B011-BB14BD453CBC}"/>
              </a:ext>
            </a:extLst>
          </p:cNvPr>
          <p:cNvPicPr>
            <a:picLocks noGrp="1" noChangeAspect="1"/>
          </p:cNvPicPr>
          <p:nvPr>
            <p:ph idx="1"/>
          </p:nvPr>
        </p:nvPicPr>
        <p:blipFill>
          <a:blip r:embed="rId3"/>
          <a:stretch>
            <a:fillRect/>
          </a:stretch>
        </p:blipFill>
        <p:spPr>
          <a:xfrm>
            <a:off x="1840356" y="1949913"/>
            <a:ext cx="4907684" cy="4749576"/>
          </a:xfrm>
          <a:prstGeom prst="rect">
            <a:avLst/>
          </a:prstGeom>
        </p:spPr>
      </p:pic>
    </p:spTree>
    <p:extLst>
      <p:ext uri="{BB962C8B-B14F-4D97-AF65-F5344CB8AC3E}">
        <p14:creationId xmlns:p14="http://schemas.microsoft.com/office/powerpoint/2010/main" val="3869303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049D-1808-4EB5-9DE4-07A025D5B4DE}"/>
              </a:ext>
            </a:extLst>
          </p:cNvPr>
          <p:cNvSpPr>
            <a:spLocks noGrp="1"/>
          </p:cNvSpPr>
          <p:nvPr>
            <p:ph type="title"/>
          </p:nvPr>
        </p:nvSpPr>
        <p:spPr/>
        <p:txBody>
          <a:bodyPr/>
          <a:lstStyle/>
          <a:p>
            <a:r>
              <a:rPr lang="en-US" dirty="0"/>
              <a:t>Remember…Don’t Panic!!</a:t>
            </a:r>
          </a:p>
        </p:txBody>
      </p:sp>
      <p:pic>
        <p:nvPicPr>
          <p:cNvPr id="1026" name="Picture 2" descr="Image result for home alone">
            <a:extLst>
              <a:ext uri="{FF2B5EF4-FFF2-40B4-BE49-F238E27FC236}">
                <a16:creationId xmlns:a16="http://schemas.microsoft.com/office/drawing/2014/main" id="{51BA7199-0D4C-459E-AFB9-6FDED6195E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13646" y="2336800"/>
            <a:ext cx="6327671"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392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0F16-385A-4896-AEE6-C302016C024B}"/>
              </a:ext>
            </a:extLst>
          </p:cNvPr>
          <p:cNvSpPr>
            <a:spLocks noGrp="1"/>
          </p:cNvSpPr>
          <p:nvPr>
            <p:ph type="title"/>
          </p:nvPr>
        </p:nvSpPr>
        <p:spPr/>
        <p:txBody>
          <a:bodyPr/>
          <a:lstStyle/>
          <a:p>
            <a:r>
              <a:rPr lang="en-US" dirty="0"/>
              <a:t>What You “Know” Is Still the Same (Assessments)</a:t>
            </a:r>
          </a:p>
        </p:txBody>
      </p:sp>
      <p:sp>
        <p:nvSpPr>
          <p:cNvPr id="3" name="Content Placeholder 2">
            <a:extLst>
              <a:ext uri="{FF2B5EF4-FFF2-40B4-BE49-F238E27FC236}">
                <a16:creationId xmlns:a16="http://schemas.microsoft.com/office/drawing/2014/main" id="{3CF760C1-6947-4071-AD20-ED328EE69E22}"/>
              </a:ext>
            </a:extLst>
          </p:cNvPr>
          <p:cNvSpPr>
            <a:spLocks noGrp="1"/>
          </p:cNvSpPr>
          <p:nvPr>
            <p:ph sz="half" idx="1"/>
          </p:nvPr>
        </p:nvSpPr>
        <p:spPr>
          <a:xfrm>
            <a:off x="533400" y="2336873"/>
            <a:ext cx="7311887" cy="3599316"/>
          </a:xfrm>
        </p:spPr>
        <p:txBody>
          <a:bodyPr/>
          <a:lstStyle/>
          <a:p>
            <a:r>
              <a:rPr lang="en-US" dirty="0"/>
              <a:t>Assessment still get tracked on the “assessments” screen</a:t>
            </a:r>
          </a:p>
        </p:txBody>
      </p:sp>
      <p:pic>
        <p:nvPicPr>
          <p:cNvPr id="11" name="Content Placeholder 10" descr="Screenshot of Educational outcomes screen with &quot;assessments tab&quot; outlined in red" title="Screenshot">
            <a:extLst>
              <a:ext uri="{FF2B5EF4-FFF2-40B4-BE49-F238E27FC236}">
                <a16:creationId xmlns:a16="http://schemas.microsoft.com/office/drawing/2014/main" id="{5B734DA1-EAC2-4159-811E-FD0E7A4E971C}"/>
              </a:ext>
            </a:extLst>
          </p:cNvPr>
          <p:cNvPicPr>
            <a:picLocks noGrp="1" noChangeAspect="1"/>
          </p:cNvPicPr>
          <p:nvPr>
            <p:ph sz="half" idx="2"/>
          </p:nvPr>
        </p:nvPicPr>
        <p:blipFill>
          <a:blip r:embed="rId3"/>
          <a:stretch>
            <a:fillRect/>
          </a:stretch>
        </p:blipFill>
        <p:spPr>
          <a:xfrm>
            <a:off x="1358479" y="3319149"/>
            <a:ext cx="6950634" cy="2617040"/>
          </a:xfrm>
          <a:prstGeom prst="rect">
            <a:avLst/>
          </a:prstGeom>
        </p:spPr>
      </p:pic>
    </p:spTree>
    <p:extLst>
      <p:ext uri="{BB962C8B-B14F-4D97-AF65-F5344CB8AC3E}">
        <p14:creationId xmlns:p14="http://schemas.microsoft.com/office/powerpoint/2010/main" val="3248054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7881-A9EB-4C86-9A01-B720A018FD47}"/>
              </a:ext>
            </a:extLst>
          </p:cNvPr>
          <p:cNvSpPr>
            <a:spLocks noGrp="1"/>
          </p:cNvSpPr>
          <p:nvPr>
            <p:ph type="title"/>
          </p:nvPr>
        </p:nvSpPr>
        <p:spPr/>
        <p:txBody>
          <a:bodyPr/>
          <a:lstStyle/>
          <a:p>
            <a:r>
              <a:rPr lang="en-US" dirty="0"/>
              <a:t>What You “Know” Is Still the Same (EFL Gains)</a:t>
            </a:r>
          </a:p>
        </p:txBody>
      </p:sp>
      <p:sp>
        <p:nvSpPr>
          <p:cNvPr id="3" name="Content Placeholder 2">
            <a:extLst>
              <a:ext uri="{FF2B5EF4-FFF2-40B4-BE49-F238E27FC236}">
                <a16:creationId xmlns:a16="http://schemas.microsoft.com/office/drawing/2014/main" id="{FD96ABFB-06C7-4874-ACC8-52D3A7C635DB}"/>
              </a:ext>
            </a:extLst>
          </p:cNvPr>
          <p:cNvSpPr>
            <a:spLocks noGrp="1"/>
          </p:cNvSpPr>
          <p:nvPr>
            <p:ph sz="half" idx="1"/>
          </p:nvPr>
        </p:nvSpPr>
        <p:spPr>
          <a:xfrm>
            <a:off x="533400" y="2336873"/>
            <a:ext cx="7285383" cy="3599316"/>
          </a:xfrm>
        </p:spPr>
        <p:txBody>
          <a:bodyPr>
            <a:normAutofit/>
          </a:bodyPr>
          <a:lstStyle/>
          <a:p>
            <a:r>
              <a:rPr lang="en-US" dirty="0"/>
              <a:t>What used to be called “outcomes” is now “Pre/Post Test Gains”</a:t>
            </a:r>
          </a:p>
          <a:p>
            <a:pPr lvl="1"/>
            <a:r>
              <a:rPr lang="en-US" dirty="0"/>
              <a:t>All your historical pre/post test gains will still live here</a:t>
            </a:r>
          </a:p>
          <a:p>
            <a:pPr lvl="1"/>
            <a:r>
              <a:rPr lang="en-US" dirty="0"/>
              <a:t>All your current EFL Type 1a, “achievement on a pre/post test” will still live here</a:t>
            </a:r>
          </a:p>
        </p:txBody>
      </p:sp>
      <p:pic>
        <p:nvPicPr>
          <p:cNvPr id="5" name="Content Placeholder 4" descr="Screenshot of Educational Outcomes screen that shows the new educational outcomes options - Measurable Skill Gains, Credentials and Educational Enrollment, with pre/post test gains outlined in red" title="Screenshot">
            <a:extLst>
              <a:ext uri="{FF2B5EF4-FFF2-40B4-BE49-F238E27FC236}">
                <a16:creationId xmlns:a16="http://schemas.microsoft.com/office/drawing/2014/main" id="{724FE00D-1DC1-4FED-9C44-B81F9DF71068}"/>
              </a:ext>
            </a:extLst>
          </p:cNvPr>
          <p:cNvPicPr>
            <a:picLocks noGrp="1" noChangeAspect="1"/>
          </p:cNvPicPr>
          <p:nvPr>
            <p:ph sz="half" idx="2"/>
          </p:nvPr>
        </p:nvPicPr>
        <p:blipFill>
          <a:blip r:embed="rId3"/>
          <a:stretch>
            <a:fillRect/>
          </a:stretch>
        </p:blipFill>
        <p:spPr>
          <a:xfrm>
            <a:off x="1756044" y="4334204"/>
            <a:ext cx="5205484" cy="1973046"/>
          </a:xfrm>
          <a:prstGeom prst="rect">
            <a:avLst/>
          </a:prstGeom>
        </p:spPr>
      </p:pic>
    </p:spTree>
    <p:extLst>
      <p:ext uri="{BB962C8B-B14F-4D97-AF65-F5344CB8AC3E}">
        <p14:creationId xmlns:p14="http://schemas.microsoft.com/office/powerpoint/2010/main" val="2378826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DB0C-7ED3-4B81-B004-F96C1C625F3F}"/>
              </a:ext>
            </a:extLst>
          </p:cNvPr>
          <p:cNvSpPr>
            <a:spLocks noGrp="1"/>
          </p:cNvSpPr>
          <p:nvPr>
            <p:ph type="title"/>
          </p:nvPr>
        </p:nvSpPr>
        <p:spPr/>
        <p:txBody>
          <a:bodyPr/>
          <a:lstStyle/>
          <a:p>
            <a:r>
              <a:rPr lang="en-US" dirty="0"/>
              <a:t>But wait, there’s more…</a:t>
            </a:r>
          </a:p>
        </p:txBody>
      </p:sp>
      <p:sp>
        <p:nvSpPr>
          <p:cNvPr id="3" name="Content Placeholder 2">
            <a:extLst>
              <a:ext uri="{FF2B5EF4-FFF2-40B4-BE49-F238E27FC236}">
                <a16:creationId xmlns:a16="http://schemas.microsoft.com/office/drawing/2014/main" id="{D9889FF9-9B0D-4052-A3B0-4AFCF9E4FD4F}"/>
              </a:ext>
            </a:extLst>
          </p:cNvPr>
          <p:cNvSpPr>
            <a:spLocks noGrp="1"/>
          </p:cNvSpPr>
          <p:nvPr>
            <p:ph sz="half" idx="1"/>
          </p:nvPr>
        </p:nvSpPr>
        <p:spPr>
          <a:xfrm>
            <a:off x="533400" y="2336873"/>
            <a:ext cx="7550426" cy="3599316"/>
          </a:xfrm>
        </p:spPr>
        <p:txBody>
          <a:bodyPr/>
          <a:lstStyle/>
          <a:p>
            <a:r>
              <a:rPr lang="en-US" dirty="0"/>
              <a:t>The Pre/Post Test Gains now calculates gains in </a:t>
            </a:r>
            <a:r>
              <a:rPr lang="en-US" i="1" dirty="0"/>
              <a:t>any</a:t>
            </a:r>
            <a:r>
              <a:rPr lang="en-US" dirty="0"/>
              <a:t> domain, as allowable under WIOA</a:t>
            </a:r>
          </a:p>
        </p:txBody>
      </p:sp>
      <p:pic>
        <p:nvPicPr>
          <p:cNvPr id="6" name="Picture 2" descr="Image result for target lady">
            <a:extLst>
              <a:ext uri="{FF2B5EF4-FFF2-40B4-BE49-F238E27FC236}">
                <a16:creationId xmlns:a16="http://schemas.microsoft.com/office/drawing/2014/main" id="{DCCBAF5C-0A7E-4CAD-8531-1C1212A8E29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81242" y="4621375"/>
            <a:ext cx="3360738" cy="189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603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2222D-CC28-410F-932E-AA8305E2F31F}"/>
              </a:ext>
            </a:extLst>
          </p:cNvPr>
          <p:cNvSpPr>
            <a:spLocks noGrp="1"/>
          </p:cNvSpPr>
          <p:nvPr>
            <p:ph type="title"/>
          </p:nvPr>
        </p:nvSpPr>
        <p:spPr/>
        <p:txBody>
          <a:bodyPr/>
          <a:lstStyle/>
          <a:p>
            <a:r>
              <a:rPr lang="en-US" dirty="0"/>
              <a:t>Now the New Stuff</a:t>
            </a:r>
          </a:p>
        </p:txBody>
      </p:sp>
      <p:sp>
        <p:nvSpPr>
          <p:cNvPr id="5" name="Text Placeholder 4">
            <a:extLst>
              <a:ext uri="{FF2B5EF4-FFF2-40B4-BE49-F238E27FC236}">
                <a16:creationId xmlns:a16="http://schemas.microsoft.com/office/drawing/2014/main" id="{AD009BF4-FCA1-487D-80D6-53F7FC21BF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7123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7F3209-BBBB-48E1-ACB4-64DA550F74B5}"/>
              </a:ext>
            </a:extLst>
          </p:cNvPr>
          <p:cNvSpPr>
            <a:spLocks noGrp="1"/>
          </p:cNvSpPr>
          <p:nvPr>
            <p:ph type="title"/>
          </p:nvPr>
        </p:nvSpPr>
        <p:spPr/>
        <p:txBody>
          <a:bodyPr/>
          <a:lstStyle/>
          <a:p>
            <a:r>
              <a:rPr lang="en-US" dirty="0"/>
              <a:t>But First…</a:t>
            </a:r>
          </a:p>
        </p:txBody>
      </p:sp>
      <p:sp>
        <p:nvSpPr>
          <p:cNvPr id="5" name="Content Placeholder 4">
            <a:extLst>
              <a:ext uri="{FF2B5EF4-FFF2-40B4-BE49-F238E27FC236}">
                <a16:creationId xmlns:a16="http://schemas.microsoft.com/office/drawing/2014/main" id="{44C56102-DF76-440E-9453-C34F9BFA04AB}"/>
              </a:ext>
            </a:extLst>
          </p:cNvPr>
          <p:cNvSpPr>
            <a:spLocks noGrp="1"/>
          </p:cNvSpPr>
          <p:nvPr>
            <p:ph idx="1"/>
          </p:nvPr>
        </p:nvSpPr>
        <p:spPr/>
        <p:txBody>
          <a:bodyPr/>
          <a:lstStyle/>
          <a:p>
            <a:r>
              <a:rPr lang="en-US" dirty="0"/>
              <a:t>This is the </a:t>
            </a:r>
            <a:r>
              <a:rPr lang="en-US" i="1" dirty="0"/>
              <a:t>first</a:t>
            </a:r>
            <a:r>
              <a:rPr lang="en-US" dirty="0"/>
              <a:t> of a two-part pre-recorded webinar series </a:t>
            </a:r>
          </a:p>
          <a:p>
            <a:r>
              <a:rPr lang="en-US" dirty="0"/>
              <a:t>More training opportunities are coming, as outlined in the beginning of the webinar</a:t>
            </a:r>
          </a:p>
        </p:txBody>
      </p:sp>
    </p:spTree>
    <p:extLst>
      <p:ext uri="{BB962C8B-B14F-4D97-AF65-F5344CB8AC3E}">
        <p14:creationId xmlns:p14="http://schemas.microsoft.com/office/powerpoint/2010/main" val="107127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B1F7D-32D9-4F6D-A8AA-4DC5E3820DEA}"/>
              </a:ext>
            </a:extLst>
          </p:cNvPr>
          <p:cNvSpPr>
            <a:spLocks noGrp="1"/>
          </p:cNvSpPr>
          <p:nvPr>
            <p:ph type="title"/>
          </p:nvPr>
        </p:nvSpPr>
        <p:spPr/>
        <p:txBody>
          <a:bodyPr/>
          <a:lstStyle/>
          <a:p>
            <a:r>
              <a:rPr lang="en-US" dirty="0"/>
              <a:t>Really.  Don’t Panic.</a:t>
            </a:r>
          </a:p>
        </p:txBody>
      </p:sp>
      <p:pic>
        <p:nvPicPr>
          <p:cNvPr id="4" name="Content Placeholder 3" descr="Picture of child being frightened by a donkey in his car window" title="Picture">
            <a:extLst>
              <a:ext uri="{FF2B5EF4-FFF2-40B4-BE49-F238E27FC236}">
                <a16:creationId xmlns:a16="http://schemas.microsoft.com/office/drawing/2014/main" id="{C737997A-7E55-4A6E-874C-831CAF1D5D54}"/>
              </a:ext>
            </a:extLst>
          </p:cNvPr>
          <p:cNvPicPr>
            <a:picLocks noGrp="1" noChangeAspect="1"/>
          </p:cNvPicPr>
          <p:nvPr>
            <p:ph idx="1"/>
          </p:nvPr>
        </p:nvPicPr>
        <p:blipFill>
          <a:blip r:embed="rId3"/>
          <a:stretch>
            <a:fillRect/>
          </a:stretch>
        </p:blipFill>
        <p:spPr>
          <a:xfrm>
            <a:off x="1194855" y="2336800"/>
            <a:ext cx="5565252" cy="3598863"/>
          </a:xfrm>
          <a:prstGeom prst="rect">
            <a:avLst/>
          </a:prstGeom>
        </p:spPr>
      </p:pic>
    </p:spTree>
    <p:extLst>
      <p:ext uri="{BB962C8B-B14F-4D97-AF65-F5344CB8AC3E}">
        <p14:creationId xmlns:p14="http://schemas.microsoft.com/office/powerpoint/2010/main" val="2262490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A6E95D-A3BC-4A37-BDC8-B8F116A48B91}"/>
              </a:ext>
            </a:extLst>
          </p:cNvPr>
          <p:cNvSpPr>
            <a:spLocks noGrp="1"/>
          </p:cNvSpPr>
          <p:nvPr>
            <p:ph type="title"/>
          </p:nvPr>
        </p:nvSpPr>
        <p:spPr/>
        <p:txBody>
          <a:bodyPr/>
          <a:lstStyle/>
          <a:p>
            <a:r>
              <a:rPr lang="en-US" dirty="0"/>
              <a:t>Adding Measurable Skill Gains</a:t>
            </a:r>
          </a:p>
        </p:txBody>
      </p:sp>
      <p:sp>
        <p:nvSpPr>
          <p:cNvPr id="5" name="Text Placeholder 4">
            <a:extLst>
              <a:ext uri="{FF2B5EF4-FFF2-40B4-BE49-F238E27FC236}">
                <a16:creationId xmlns:a16="http://schemas.microsoft.com/office/drawing/2014/main" id="{D1B862D5-F627-474F-90C9-D34C0EF8471E}"/>
              </a:ext>
            </a:extLst>
          </p:cNvPr>
          <p:cNvSpPr>
            <a:spLocks noGrp="1"/>
          </p:cNvSpPr>
          <p:nvPr>
            <p:ph type="body" idx="1"/>
          </p:nvPr>
        </p:nvSpPr>
        <p:spPr/>
        <p:txBody>
          <a:bodyPr/>
          <a:lstStyle/>
          <a:p>
            <a:r>
              <a:rPr lang="en-US" dirty="0"/>
              <a:t>An Introduction</a:t>
            </a:r>
          </a:p>
        </p:txBody>
      </p:sp>
    </p:spTree>
    <p:extLst>
      <p:ext uri="{BB962C8B-B14F-4D97-AF65-F5344CB8AC3E}">
        <p14:creationId xmlns:p14="http://schemas.microsoft.com/office/powerpoint/2010/main" val="60300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E830D-15C6-484E-9A6B-09EBCA9C52A2}"/>
              </a:ext>
            </a:extLst>
          </p:cNvPr>
          <p:cNvSpPr>
            <a:spLocks noGrp="1"/>
          </p:cNvSpPr>
          <p:nvPr>
            <p:ph type="title"/>
          </p:nvPr>
        </p:nvSpPr>
        <p:spPr/>
        <p:txBody>
          <a:bodyPr/>
          <a:lstStyle/>
          <a:p>
            <a:r>
              <a:rPr lang="en-US" dirty="0"/>
              <a:t>Where/How Do I Add New MSG’s?</a:t>
            </a:r>
          </a:p>
        </p:txBody>
      </p:sp>
      <p:graphicFrame>
        <p:nvGraphicFramePr>
          <p:cNvPr id="6" name="Content Placeholder 5" descr="Table outlining the details of MSG types with:&#10;Column 1 - the type of MSG&#10;Column 2 - How the MSG is added&#10;Column 3 - Where you will see it&#10;Column 4 - What you need to know for the MSG" title="Table">
            <a:extLst>
              <a:ext uri="{FF2B5EF4-FFF2-40B4-BE49-F238E27FC236}">
                <a16:creationId xmlns:a16="http://schemas.microsoft.com/office/drawing/2014/main" id="{E57265E3-25FD-4F11-8435-A1E8C3B9B90A}"/>
              </a:ext>
            </a:extLst>
          </p:cNvPr>
          <p:cNvGraphicFramePr>
            <a:graphicFrameLocks noGrp="1"/>
          </p:cNvGraphicFramePr>
          <p:nvPr>
            <p:ph idx="1"/>
            <p:extLst>
              <p:ext uri="{D42A27DB-BD31-4B8C-83A1-F6EECF244321}">
                <p14:modId xmlns:p14="http://schemas.microsoft.com/office/powerpoint/2010/main" val="2826537053"/>
              </p:ext>
            </p:extLst>
          </p:nvPr>
        </p:nvGraphicFramePr>
        <p:xfrm>
          <a:off x="174477" y="2054787"/>
          <a:ext cx="8670420" cy="3657600"/>
        </p:xfrm>
        <a:graphic>
          <a:graphicData uri="http://schemas.openxmlformats.org/drawingml/2006/table">
            <a:tbl>
              <a:tblPr firstRow="1" bandRow="1">
                <a:tableStyleId>{616DA210-FB5B-4158-B5E0-FEB733F419BA}</a:tableStyleId>
              </a:tblPr>
              <a:tblGrid>
                <a:gridCol w="1748327">
                  <a:extLst>
                    <a:ext uri="{9D8B030D-6E8A-4147-A177-3AD203B41FA5}">
                      <a16:colId xmlns:a16="http://schemas.microsoft.com/office/drawing/2014/main" val="856358964"/>
                    </a:ext>
                  </a:extLst>
                </a:gridCol>
                <a:gridCol w="2127903">
                  <a:extLst>
                    <a:ext uri="{9D8B030D-6E8A-4147-A177-3AD203B41FA5}">
                      <a16:colId xmlns:a16="http://schemas.microsoft.com/office/drawing/2014/main" val="516477119"/>
                    </a:ext>
                  </a:extLst>
                </a:gridCol>
                <a:gridCol w="1905712">
                  <a:extLst>
                    <a:ext uri="{9D8B030D-6E8A-4147-A177-3AD203B41FA5}">
                      <a16:colId xmlns:a16="http://schemas.microsoft.com/office/drawing/2014/main" val="532288543"/>
                    </a:ext>
                  </a:extLst>
                </a:gridCol>
                <a:gridCol w="2888478">
                  <a:extLst>
                    <a:ext uri="{9D8B030D-6E8A-4147-A177-3AD203B41FA5}">
                      <a16:colId xmlns:a16="http://schemas.microsoft.com/office/drawing/2014/main" val="1938414022"/>
                    </a:ext>
                  </a:extLst>
                </a:gridCol>
              </a:tblGrid>
              <a:tr h="654230">
                <a:tc>
                  <a:txBody>
                    <a:bodyPr/>
                    <a:lstStyle/>
                    <a:p>
                      <a:pPr algn="ctr"/>
                      <a:r>
                        <a:rPr lang="en-US" sz="2000" dirty="0"/>
                        <a:t>MSG Type</a:t>
                      </a:r>
                    </a:p>
                  </a:txBody>
                  <a:tcPr/>
                </a:tc>
                <a:tc>
                  <a:txBody>
                    <a:bodyPr/>
                    <a:lstStyle/>
                    <a:p>
                      <a:pPr algn="ctr"/>
                      <a:r>
                        <a:rPr lang="en-US" sz="2000" dirty="0"/>
                        <a:t>How it’s Added</a:t>
                      </a:r>
                    </a:p>
                  </a:txBody>
                  <a:tcPr/>
                </a:tc>
                <a:tc>
                  <a:txBody>
                    <a:bodyPr/>
                    <a:lstStyle/>
                    <a:p>
                      <a:pPr algn="ctr"/>
                      <a:r>
                        <a:rPr lang="en-US" sz="2000" dirty="0"/>
                        <a:t>Where you will see it</a:t>
                      </a:r>
                    </a:p>
                  </a:txBody>
                  <a:tcPr/>
                </a:tc>
                <a:tc>
                  <a:txBody>
                    <a:bodyPr/>
                    <a:lstStyle/>
                    <a:p>
                      <a:pPr algn="ctr"/>
                      <a:r>
                        <a:rPr lang="en-US" sz="2000" dirty="0"/>
                        <a:t>What you need to know</a:t>
                      </a:r>
                    </a:p>
                  </a:txBody>
                  <a:tcPr/>
                </a:tc>
                <a:extLst>
                  <a:ext uri="{0D108BD9-81ED-4DB2-BD59-A6C34878D82A}">
                    <a16:rowId xmlns:a16="http://schemas.microsoft.com/office/drawing/2014/main" val="2337805583"/>
                  </a:ext>
                </a:extLst>
              </a:tr>
              <a:tr h="1196411">
                <a:tc>
                  <a:txBody>
                    <a:bodyPr/>
                    <a:lstStyle/>
                    <a:p>
                      <a:r>
                        <a:rPr lang="en-US" sz="1400" dirty="0"/>
                        <a:t>1a) Educational Functioning Level Gain: Achievement on a Pre-Post Test</a:t>
                      </a:r>
                    </a:p>
                  </a:txBody>
                  <a:tcPr/>
                </a:tc>
                <a:tc>
                  <a:txBody>
                    <a:bodyPr/>
                    <a:lstStyle/>
                    <a:p>
                      <a:r>
                        <a:rPr lang="en-US" sz="1400" dirty="0"/>
                        <a:t>Add an assessment as you always have</a:t>
                      </a:r>
                    </a:p>
                  </a:txBody>
                  <a:tcPr/>
                </a:tc>
                <a:tc>
                  <a:txBody>
                    <a:bodyPr/>
                    <a:lstStyle/>
                    <a:p>
                      <a:pPr marL="285750" indent="-285750">
                        <a:buFont typeface="Arial" panose="020B0604020202020204" pitchFamily="34" charset="0"/>
                        <a:buChar char="•"/>
                      </a:pPr>
                      <a:r>
                        <a:rPr lang="en-US" sz="1400" dirty="0"/>
                        <a:t>Assessment Screen</a:t>
                      </a:r>
                    </a:p>
                    <a:p>
                      <a:pPr marL="285750" indent="-285750">
                        <a:buFont typeface="Arial" panose="020B0604020202020204" pitchFamily="34" charset="0"/>
                        <a:buChar char="•"/>
                      </a:pPr>
                      <a:r>
                        <a:rPr lang="en-US" sz="1400" dirty="0"/>
                        <a:t>Pre/Post Test Gain Screen (as applicable)</a:t>
                      </a:r>
                    </a:p>
                    <a:p>
                      <a:pPr marL="285750" indent="-285750">
                        <a:buFont typeface="Arial" panose="020B0604020202020204" pitchFamily="34" charset="0"/>
                        <a:buChar char="•"/>
                      </a:pPr>
                      <a:r>
                        <a:rPr lang="en-US" sz="1400" dirty="0"/>
                        <a:t>Educational Outcomes Screen</a:t>
                      </a:r>
                    </a:p>
                  </a:txBody>
                  <a:tcPr/>
                </a:tc>
                <a:tc>
                  <a:txBody>
                    <a:bodyPr/>
                    <a:lstStyle/>
                    <a:p>
                      <a:r>
                        <a:rPr lang="en-US" sz="1400" dirty="0"/>
                        <a:t>You will see gains for </a:t>
                      </a:r>
                      <a:r>
                        <a:rPr lang="en-US" sz="1400" i="1" dirty="0"/>
                        <a:t>all</a:t>
                      </a:r>
                      <a:r>
                        <a:rPr lang="en-US" sz="1400" i="0" dirty="0"/>
                        <a:t> domains.  If a gain is made in multiple domains, multiple records will show on the Educational Outcomes Screen</a:t>
                      </a:r>
                      <a:endParaRPr lang="en-US" sz="1400" dirty="0"/>
                    </a:p>
                  </a:txBody>
                  <a:tcPr/>
                </a:tc>
                <a:extLst>
                  <a:ext uri="{0D108BD9-81ED-4DB2-BD59-A6C34878D82A}">
                    <a16:rowId xmlns:a16="http://schemas.microsoft.com/office/drawing/2014/main" val="372853807"/>
                  </a:ext>
                </a:extLst>
              </a:tr>
              <a:tr h="1204957">
                <a:tc>
                  <a:txBody>
                    <a:bodyPr/>
                    <a:lstStyle/>
                    <a:p>
                      <a:r>
                        <a:rPr lang="en-US" sz="1400" dirty="0"/>
                        <a:t>1b) Enrollment in Post-secondary Education</a:t>
                      </a:r>
                    </a:p>
                  </a:txBody>
                  <a:tcPr/>
                </a:tc>
                <a:tc>
                  <a:txBody>
                    <a:bodyPr/>
                    <a:lstStyle/>
                    <a:p>
                      <a:pPr marL="285750" indent="-285750">
                        <a:buFont typeface="Arial" panose="020B0604020202020204" pitchFamily="34" charset="0"/>
                        <a:buChar char="•"/>
                      </a:pPr>
                      <a:r>
                        <a:rPr lang="en-US" sz="1400" dirty="0"/>
                        <a:t>Add a new record to the MSG table OR</a:t>
                      </a:r>
                    </a:p>
                    <a:p>
                      <a:pPr marL="285750" indent="-285750">
                        <a:buFont typeface="Arial" panose="020B0604020202020204" pitchFamily="34" charset="0"/>
                        <a:buChar char="•"/>
                      </a:pPr>
                      <a:r>
                        <a:rPr lang="en-US" sz="1400" dirty="0"/>
                        <a:t>Add a new record to the Educational Enrollment table (it will show on both)</a:t>
                      </a:r>
                    </a:p>
                  </a:txBody>
                  <a:tcPr/>
                </a:tc>
                <a:tc>
                  <a:txBody>
                    <a:bodyPr/>
                    <a:lstStyle/>
                    <a:p>
                      <a:pPr marL="285750" indent="-285750">
                        <a:buFont typeface="Arial" panose="020B0604020202020204" pitchFamily="34" charset="0"/>
                        <a:buChar char="•"/>
                      </a:pPr>
                      <a:r>
                        <a:rPr lang="en-US" sz="1400" dirty="0"/>
                        <a:t>MSG table and the Educational Enrollment Table on Educational Outcomes Screen</a:t>
                      </a:r>
                    </a:p>
                  </a:txBody>
                  <a:tcPr/>
                </a:tc>
                <a:tc>
                  <a:txBody>
                    <a:bodyPr/>
                    <a:lstStyle/>
                    <a:p>
                      <a:r>
                        <a:rPr lang="en-US" sz="1400" dirty="0"/>
                        <a:t>TEAMS </a:t>
                      </a:r>
                      <a:r>
                        <a:rPr lang="en-US" sz="1400" u="sng" dirty="0"/>
                        <a:t>does not</a:t>
                      </a:r>
                      <a:r>
                        <a:rPr lang="en-US" sz="1400" u="none" dirty="0"/>
                        <a:t> calculate exit </a:t>
                      </a:r>
                      <a:r>
                        <a:rPr lang="en-US" sz="1400" i="1" u="none" dirty="0"/>
                        <a:t>yet</a:t>
                      </a:r>
                      <a:r>
                        <a:rPr lang="en-US" sz="1400" i="0" u="none" dirty="0"/>
                        <a:t>.  This gain requires an exit, so you will see a caveat that the gain </a:t>
                      </a:r>
                      <a:r>
                        <a:rPr lang="en-US" sz="1400" i="1" u="none" dirty="0"/>
                        <a:t>may not count</a:t>
                      </a:r>
                      <a:endParaRPr lang="en-US" sz="1400" dirty="0"/>
                    </a:p>
                  </a:txBody>
                  <a:tcPr/>
                </a:tc>
                <a:extLst>
                  <a:ext uri="{0D108BD9-81ED-4DB2-BD59-A6C34878D82A}">
                    <a16:rowId xmlns:a16="http://schemas.microsoft.com/office/drawing/2014/main" val="291656437"/>
                  </a:ext>
                </a:extLst>
              </a:tr>
            </a:tbl>
          </a:graphicData>
        </a:graphic>
      </p:graphicFrame>
    </p:spTree>
    <p:extLst>
      <p:ext uri="{BB962C8B-B14F-4D97-AF65-F5344CB8AC3E}">
        <p14:creationId xmlns:p14="http://schemas.microsoft.com/office/powerpoint/2010/main" val="3449985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E830D-15C6-484E-9A6B-09EBCA9C52A2}"/>
              </a:ext>
            </a:extLst>
          </p:cNvPr>
          <p:cNvSpPr>
            <a:spLocks noGrp="1"/>
          </p:cNvSpPr>
          <p:nvPr>
            <p:ph type="title"/>
          </p:nvPr>
        </p:nvSpPr>
        <p:spPr/>
        <p:txBody>
          <a:bodyPr/>
          <a:lstStyle/>
          <a:p>
            <a:r>
              <a:rPr lang="en-US" dirty="0"/>
              <a:t>Where/How Do I Add New MSG’s? (cont’d)</a:t>
            </a:r>
          </a:p>
        </p:txBody>
      </p:sp>
      <p:graphicFrame>
        <p:nvGraphicFramePr>
          <p:cNvPr id="6" name="Content Placeholder 5" descr="Table outlining the details of MSG types with:&#10;Column 1 - the type of MSG&#10;Column 2 - How the MSG is added&#10;Column 3 - Where you will see it&#10;Column 4 - What you need to know for the MSG" title="Table">
            <a:extLst>
              <a:ext uri="{FF2B5EF4-FFF2-40B4-BE49-F238E27FC236}">
                <a16:creationId xmlns:a16="http://schemas.microsoft.com/office/drawing/2014/main" id="{E57265E3-25FD-4F11-8435-A1E8C3B9B90A}"/>
              </a:ext>
            </a:extLst>
          </p:cNvPr>
          <p:cNvGraphicFramePr>
            <a:graphicFrameLocks noGrp="1"/>
          </p:cNvGraphicFramePr>
          <p:nvPr>
            <p:ph idx="1"/>
            <p:extLst>
              <p:ext uri="{D42A27DB-BD31-4B8C-83A1-F6EECF244321}">
                <p14:modId xmlns:p14="http://schemas.microsoft.com/office/powerpoint/2010/main" val="3507907825"/>
              </p:ext>
            </p:extLst>
          </p:nvPr>
        </p:nvGraphicFramePr>
        <p:xfrm>
          <a:off x="174477" y="2054787"/>
          <a:ext cx="8670420" cy="4206240"/>
        </p:xfrm>
        <a:graphic>
          <a:graphicData uri="http://schemas.openxmlformats.org/drawingml/2006/table">
            <a:tbl>
              <a:tblPr firstRow="1" bandRow="1">
                <a:tableStyleId>{616DA210-FB5B-4158-B5E0-FEB733F419BA}</a:tableStyleId>
              </a:tblPr>
              <a:tblGrid>
                <a:gridCol w="1748327">
                  <a:extLst>
                    <a:ext uri="{9D8B030D-6E8A-4147-A177-3AD203B41FA5}">
                      <a16:colId xmlns:a16="http://schemas.microsoft.com/office/drawing/2014/main" val="856358964"/>
                    </a:ext>
                  </a:extLst>
                </a:gridCol>
                <a:gridCol w="1418602">
                  <a:extLst>
                    <a:ext uri="{9D8B030D-6E8A-4147-A177-3AD203B41FA5}">
                      <a16:colId xmlns:a16="http://schemas.microsoft.com/office/drawing/2014/main" val="516477119"/>
                    </a:ext>
                  </a:extLst>
                </a:gridCol>
                <a:gridCol w="1914258">
                  <a:extLst>
                    <a:ext uri="{9D8B030D-6E8A-4147-A177-3AD203B41FA5}">
                      <a16:colId xmlns:a16="http://schemas.microsoft.com/office/drawing/2014/main" val="532288543"/>
                    </a:ext>
                  </a:extLst>
                </a:gridCol>
                <a:gridCol w="3589233">
                  <a:extLst>
                    <a:ext uri="{9D8B030D-6E8A-4147-A177-3AD203B41FA5}">
                      <a16:colId xmlns:a16="http://schemas.microsoft.com/office/drawing/2014/main" val="1938414022"/>
                    </a:ext>
                  </a:extLst>
                </a:gridCol>
              </a:tblGrid>
              <a:tr h="654230">
                <a:tc>
                  <a:txBody>
                    <a:bodyPr/>
                    <a:lstStyle/>
                    <a:p>
                      <a:pPr algn="ctr"/>
                      <a:r>
                        <a:rPr lang="en-US" sz="2400" dirty="0"/>
                        <a:t>MSG Type</a:t>
                      </a:r>
                    </a:p>
                  </a:txBody>
                  <a:tcPr/>
                </a:tc>
                <a:tc>
                  <a:txBody>
                    <a:bodyPr/>
                    <a:lstStyle/>
                    <a:p>
                      <a:pPr algn="ctr"/>
                      <a:r>
                        <a:rPr lang="en-US" sz="2400" dirty="0"/>
                        <a:t>How it’s Added</a:t>
                      </a:r>
                    </a:p>
                  </a:txBody>
                  <a:tcPr/>
                </a:tc>
                <a:tc>
                  <a:txBody>
                    <a:bodyPr/>
                    <a:lstStyle/>
                    <a:p>
                      <a:pPr algn="ctr"/>
                      <a:r>
                        <a:rPr lang="en-US" sz="2400" dirty="0"/>
                        <a:t>Where you will see it</a:t>
                      </a:r>
                    </a:p>
                  </a:txBody>
                  <a:tcPr/>
                </a:tc>
                <a:tc>
                  <a:txBody>
                    <a:bodyPr/>
                    <a:lstStyle/>
                    <a:p>
                      <a:pPr algn="ctr"/>
                      <a:r>
                        <a:rPr lang="en-US" sz="2400" dirty="0"/>
                        <a:t>What you need to know</a:t>
                      </a:r>
                    </a:p>
                  </a:txBody>
                  <a:tcPr/>
                </a:tc>
                <a:extLst>
                  <a:ext uri="{0D108BD9-81ED-4DB2-BD59-A6C34878D82A}">
                    <a16:rowId xmlns:a16="http://schemas.microsoft.com/office/drawing/2014/main" val="2337805583"/>
                  </a:ext>
                </a:extLst>
              </a:tr>
              <a:tr h="1196411">
                <a:tc>
                  <a:txBody>
                    <a:bodyPr/>
                    <a:lstStyle/>
                    <a:p>
                      <a:r>
                        <a:rPr lang="en-US" sz="1400" dirty="0"/>
                        <a:t>2) Achievement of Diploma/ Equivalency – IN STATE</a:t>
                      </a:r>
                    </a:p>
                  </a:txBody>
                  <a:tcPr/>
                </a:tc>
                <a:tc>
                  <a:txBody>
                    <a:bodyPr/>
                    <a:lstStyle/>
                    <a:p>
                      <a:pPr marL="285750" indent="-285750">
                        <a:buFont typeface="Arial" panose="020B0604020202020204" pitchFamily="34" charset="0"/>
                        <a:buChar char="•"/>
                      </a:pPr>
                      <a:r>
                        <a:rPr lang="en-US" sz="1400" dirty="0"/>
                        <a:t>Added through HSE match process</a:t>
                      </a:r>
                    </a:p>
                  </a:txBody>
                  <a:tcPr/>
                </a:tc>
                <a:tc>
                  <a:txBody>
                    <a:bodyPr/>
                    <a:lstStyle/>
                    <a:p>
                      <a:pPr marL="285750" indent="-285750">
                        <a:buFont typeface="Arial" panose="020B0604020202020204" pitchFamily="34" charset="0"/>
                        <a:buChar char="•"/>
                      </a:pPr>
                      <a:r>
                        <a:rPr lang="en-US" sz="1400" dirty="0"/>
                        <a:t>MSG table and Credentials table on Educational Outcomes Screen</a:t>
                      </a:r>
                      <a:br>
                        <a:rPr lang="en-US" sz="1400" dirty="0"/>
                      </a:br>
                      <a:endParaRPr lang="en-US" sz="1400" dirty="0"/>
                    </a:p>
                  </a:txBody>
                  <a:tcPr/>
                </a:tc>
                <a:tc>
                  <a:txBody>
                    <a:bodyPr/>
                    <a:lstStyle/>
                    <a:p>
                      <a:r>
                        <a:rPr lang="en-US" sz="1400" dirty="0"/>
                        <a:t>TEAMS </a:t>
                      </a:r>
                      <a:r>
                        <a:rPr lang="en-US" sz="1400" u="sng" dirty="0"/>
                        <a:t>does not</a:t>
                      </a:r>
                      <a:r>
                        <a:rPr lang="en-US" sz="1400" u="none" dirty="0"/>
                        <a:t> include employment yet, or credential denominator information.  This gain requires employment or enrollment in postsecondary and being in the denominator to count as a </a:t>
                      </a:r>
                      <a:r>
                        <a:rPr lang="en-US" sz="1400" i="1" u="none" dirty="0"/>
                        <a:t>credential</a:t>
                      </a:r>
                      <a:r>
                        <a:rPr lang="en-US" sz="1400" i="0" u="none" dirty="0"/>
                        <a:t> so you will see a caveat that the gain </a:t>
                      </a:r>
                      <a:r>
                        <a:rPr lang="en-US" sz="1400" i="1" u="none" dirty="0"/>
                        <a:t>may not count</a:t>
                      </a:r>
                      <a:endParaRPr lang="en-US" sz="1400" dirty="0"/>
                    </a:p>
                  </a:txBody>
                  <a:tcPr/>
                </a:tc>
                <a:extLst>
                  <a:ext uri="{0D108BD9-81ED-4DB2-BD59-A6C34878D82A}">
                    <a16:rowId xmlns:a16="http://schemas.microsoft.com/office/drawing/2014/main" val="372853807"/>
                  </a:ext>
                </a:extLst>
              </a:tr>
              <a:tr h="1196411">
                <a:tc>
                  <a:txBody>
                    <a:bodyPr/>
                    <a:lstStyle/>
                    <a:p>
                      <a:r>
                        <a:rPr lang="en-US" sz="1400" dirty="0"/>
                        <a:t>2) Achievement of Diploma/ Equivalency – OUT OF STATE</a:t>
                      </a:r>
                    </a:p>
                  </a:txBody>
                  <a:tcPr/>
                </a:tc>
                <a:tc>
                  <a:txBody>
                    <a:bodyPr/>
                    <a:lstStyle/>
                    <a:p>
                      <a:pPr marL="285750" indent="-285750">
                        <a:buFont typeface="Arial" panose="020B0604020202020204" pitchFamily="34" charset="0"/>
                        <a:buChar char="•"/>
                      </a:pPr>
                      <a:r>
                        <a:rPr lang="en-US" sz="1400" dirty="0"/>
                        <a:t>Add record to the MSG table OR</a:t>
                      </a:r>
                      <a:br>
                        <a:rPr lang="en-US" sz="1400" dirty="0"/>
                      </a:br>
                      <a:r>
                        <a:rPr lang="en-US" sz="1400" dirty="0"/>
                        <a:t>Add a record to the credential table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MSG table and Credentials table on Educational Outcomes Screen</a:t>
                      </a:r>
                    </a:p>
                    <a:p>
                      <a:pPr marL="285750" indent="-285750">
                        <a:buFont typeface="Arial" panose="020B0604020202020204" pitchFamily="34" charset="0"/>
                        <a:buChar char="•"/>
                      </a:pP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TEAMS </a:t>
                      </a:r>
                      <a:r>
                        <a:rPr lang="en-US" sz="1400" u="sng" dirty="0"/>
                        <a:t>does not</a:t>
                      </a:r>
                      <a:r>
                        <a:rPr lang="en-US" sz="1400" u="none" dirty="0"/>
                        <a:t> include employment yet, or credential denominator information.  This gain requires employment or enrollment in postsecondary and being in the denominator to count as a </a:t>
                      </a:r>
                      <a:r>
                        <a:rPr lang="en-US" sz="1400" i="1" u="none" dirty="0"/>
                        <a:t>credential</a:t>
                      </a:r>
                      <a:r>
                        <a:rPr lang="en-US" sz="1400" i="0" u="none" dirty="0"/>
                        <a:t> so you will see a caveat that the gain </a:t>
                      </a:r>
                      <a:r>
                        <a:rPr lang="en-US" sz="1400" i="1" u="none" dirty="0"/>
                        <a:t>may not count</a:t>
                      </a:r>
                      <a:endParaRPr lang="en-US" sz="1400" dirty="0"/>
                    </a:p>
                    <a:p>
                      <a:endParaRPr lang="en-US" sz="1400" dirty="0"/>
                    </a:p>
                  </a:txBody>
                  <a:tcPr/>
                </a:tc>
                <a:extLst>
                  <a:ext uri="{0D108BD9-81ED-4DB2-BD59-A6C34878D82A}">
                    <a16:rowId xmlns:a16="http://schemas.microsoft.com/office/drawing/2014/main" val="1073205562"/>
                  </a:ext>
                </a:extLst>
              </a:tr>
            </a:tbl>
          </a:graphicData>
        </a:graphic>
      </p:graphicFrame>
    </p:spTree>
    <p:extLst>
      <p:ext uri="{BB962C8B-B14F-4D97-AF65-F5344CB8AC3E}">
        <p14:creationId xmlns:p14="http://schemas.microsoft.com/office/powerpoint/2010/main" val="900534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E830D-15C6-484E-9A6B-09EBCA9C52A2}"/>
              </a:ext>
            </a:extLst>
          </p:cNvPr>
          <p:cNvSpPr>
            <a:spLocks noGrp="1"/>
          </p:cNvSpPr>
          <p:nvPr>
            <p:ph type="title"/>
          </p:nvPr>
        </p:nvSpPr>
        <p:spPr/>
        <p:txBody>
          <a:bodyPr/>
          <a:lstStyle/>
          <a:p>
            <a:r>
              <a:rPr lang="en-US" dirty="0"/>
              <a:t>Where/How Do I Add New MSG’s? (cont’d) </a:t>
            </a:r>
            <a:r>
              <a:rPr lang="en-US" dirty="0">
                <a:solidFill>
                  <a:schemeClr val="bg1">
                    <a:lumMod val="85000"/>
                    <a:lumOff val="15000"/>
                  </a:schemeClr>
                </a:solidFill>
              </a:rPr>
              <a:t>2</a:t>
            </a:r>
          </a:p>
        </p:txBody>
      </p:sp>
      <p:graphicFrame>
        <p:nvGraphicFramePr>
          <p:cNvPr id="6" name="Content Placeholder 5" descr="Table outlining the details of MSG types with:&#10;Column 1 - the type of MSG&#10;Column 2 - How the MSG is added&#10;Column 3 - Where you will see it&#10;Column 4 - What you need to know for the MSG" title="Table">
            <a:extLst>
              <a:ext uri="{FF2B5EF4-FFF2-40B4-BE49-F238E27FC236}">
                <a16:creationId xmlns:a16="http://schemas.microsoft.com/office/drawing/2014/main" id="{E57265E3-25FD-4F11-8435-A1E8C3B9B90A}"/>
              </a:ext>
            </a:extLst>
          </p:cNvPr>
          <p:cNvGraphicFramePr>
            <a:graphicFrameLocks noGrp="1"/>
          </p:cNvGraphicFramePr>
          <p:nvPr>
            <p:ph idx="1"/>
            <p:extLst>
              <p:ext uri="{D42A27DB-BD31-4B8C-83A1-F6EECF244321}">
                <p14:modId xmlns:p14="http://schemas.microsoft.com/office/powerpoint/2010/main" val="3479822512"/>
              </p:ext>
            </p:extLst>
          </p:nvPr>
        </p:nvGraphicFramePr>
        <p:xfrm>
          <a:off x="174477" y="2054787"/>
          <a:ext cx="8670420" cy="3901440"/>
        </p:xfrm>
        <a:graphic>
          <a:graphicData uri="http://schemas.openxmlformats.org/drawingml/2006/table">
            <a:tbl>
              <a:tblPr firstRow="1" bandRow="1">
                <a:tableStyleId>{616DA210-FB5B-4158-B5E0-FEB733F419BA}</a:tableStyleId>
              </a:tblPr>
              <a:tblGrid>
                <a:gridCol w="1748327">
                  <a:extLst>
                    <a:ext uri="{9D8B030D-6E8A-4147-A177-3AD203B41FA5}">
                      <a16:colId xmlns:a16="http://schemas.microsoft.com/office/drawing/2014/main" val="856358964"/>
                    </a:ext>
                  </a:extLst>
                </a:gridCol>
                <a:gridCol w="1418602">
                  <a:extLst>
                    <a:ext uri="{9D8B030D-6E8A-4147-A177-3AD203B41FA5}">
                      <a16:colId xmlns:a16="http://schemas.microsoft.com/office/drawing/2014/main" val="516477119"/>
                    </a:ext>
                  </a:extLst>
                </a:gridCol>
                <a:gridCol w="1914258">
                  <a:extLst>
                    <a:ext uri="{9D8B030D-6E8A-4147-A177-3AD203B41FA5}">
                      <a16:colId xmlns:a16="http://schemas.microsoft.com/office/drawing/2014/main" val="532288543"/>
                    </a:ext>
                  </a:extLst>
                </a:gridCol>
                <a:gridCol w="3589233">
                  <a:extLst>
                    <a:ext uri="{9D8B030D-6E8A-4147-A177-3AD203B41FA5}">
                      <a16:colId xmlns:a16="http://schemas.microsoft.com/office/drawing/2014/main" val="1938414022"/>
                    </a:ext>
                  </a:extLst>
                </a:gridCol>
              </a:tblGrid>
              <a:tr h="654230">
                <a:tc>
                  <a:txBody>
                    <a:bodyPr/>
                    <a:lstStyle/>
                    <a:p>
                      <a:pPr algn="ctr"/>
                      <a:r>
                        <a:rPr lang="en-US" sz="2400" dirty="0"/>
                        <a:t>MSG Type</a:t>
                      </a:r>
                    </a:p>
                  </a:txBody>
                  <a:tcPr/>
                </a:tc>
                <a:tc>
                  <a:txBody>
                    <a:bodyPr/>
                    <a:lstStyle/>
                    <a:p>
                      <a:pPr algn="ctr"/>
                      <a:r>
                        <a:rPr lang="en-US" sz="2400" dirty="0"/>
                        <a:t>How it’s Added</a:t>
                      </a:r>
                    </a:p>
                  </a:txBody>
                  <a:tcPr/>
                </a:tc>
                <a:tc>
                  <a:txBody>
                    <a:bodyPr/>
                    <a:lstStyle/>
                    <a:p>
                      <a:pPr algn="ctr"/>
                      <a:r>
                        <a:rPr lang="en-US" sz="2400" dirty="0"/>
                        <a:t>Where you will see it</a:t>
                      </a:r>
                    </a:p>
                  </a:txBody>
                  <a:tcPr/>
                </a:tc>
                <a:tc>
                  <a:txBody>
                    <a:bodyPr/>
                    <a:lstStyle/>
                    <a:p>
                      <a:pPr algn="ctr"/>
                      <a:r>
                        <a:rPr lang="en-US" sz="2400" dirty="0"/>
                        <a:t>What you need to know</a:t>
                      </a:r>
                    </a:p>
                  </a:txBody>
                  <a:tcPr/>
                </a:tc>
                <a:extLst>
                  <a:ext uri="{0D108BD9-81ED-4DB2-BD59-A6C34878D82A}">
                    <a16:rowId xmlns:a16="http://schemas.microsoft.com/office/drawing/2014/main" val="2337805583"/>
                  </a:ext>
                </a:extLst>
              </a:tr>
              <a:tr h="1196411">
                <a:tc>
                  <a:txBody>
                    <a:bodyPr/>
                    <a:lstStyle/>
                    <a:p>
                      <a:r>
                        <a:rPr lang="en-US" sz="1600" dirty="0"/>
                        <a:t>5</a:t>
                      </a:r>
                      <a:r>
                        <a:rPr lang="en-US" sz="1200" dirty="0"/>
                        <a:t>) Skills Progression (includes):</a:t>
                      </a:r>
                    </a:p>
                    <a:p>
                      <a:r>
                        <a:rPr lang="en-US" sz="1200" dirty="0"/>
                        <a:t>Successful passing of an exam that is required for a particular occupation; OR </a:t>
                      </a:r>
                    </a:p>
                    <a:p>
                      <a:r>
                        <a:rPr lang="en-US" sz="1200" dirty="0"/>
                        <a:t>Achievement of progress in attaining technical or occupational skills as evidenced by as evidenced by Trade-related Benchmarks, such as knowledge-based exams</a:t>
                      </a:r>
                    </a:p>
                  </a:txBody>
                  <a:tcPr/>
                </a:tc>
                <a:tc>
                  <a:txBody>
                    <a:bodyPr/>
                    <a:lstStyle/>
                    <a:p>
                      <a:pPr marL="285750" indent="-285750">
                        <a:buFont typeface="Arial" panose="020B0604020202020204" pitchFamily="34" charset="0"/>
                        <a:buChar char="•"/>
                      </a:pPr>
                      <a:r>
                        <a:rPr lang="en-US" sz="1400" dirty="0"/>
                        <a:t>Add record to the MSG table</a:t>
                      </a:r>
                    </a:p>
                  </a:txBody>
                  <a:tcPr/>
                </a:tc>
                <a:tc>
                  <a:txBody>
                    <a:bodyPr/>
                    <a:lstStyle/>
                    <a:p>
                      <a:pPr marL="285750" indent="-285750">
                        <a:buFont typeface="Arial" panose="020B0604020202020204" pitchFamily="34" charset="0"/>
                        <a:buChar char="•"/>
                      </a:pPr>
                      <a:r>
                        <a:rPr lang="en-US" sz="1400" dirty="0"/>
                        <a:t>MSG table on the Educational Outcomes screen</a:t>
                      </a:r>
                    </a:p>
                  </a:txBody>
                  <a:tcPr/>
                </a:tc>
                <a:tc>
                  <a:txBody>
                    <a:bodyPr/>
                    <a:lstStyle/>
                    <a:p>
                      <a:r>
                        <a:rPr lang="en-US" sz="1400" dirty="0"/>
                        <a:t>This type of MSG is only allowable to individuals in an IET, but is not yet tied to the training component, so you will see a caveat that it </a:t>
                      </a:r>
                      <a:r>
                        <a:rPr lang="en-US" sz="1400" i="1" dirty="0"/>
                        <a:t>may not count</a:t>
                      </a:r>
                      <a:r>
                        <a:rPr lang="en-US" sz="1400" i="0" dirty="0"/>
                        <a:t>.  </a:t>
                      </a:r>
                      <a:endParaRPr lang="en-US" sz="1400" dirty="0"/>
                    </a:p>
                  </a:txBody>
                  <a:tcPr/>
                </a:tc>
                <a:extLst>
                  <a:ext uri="{0D108BD9-81ED-4DB2-BD59-A6C34878D82A}">
                    <a16:rowId xmlns:a16="http://schemas.microsoft.com/office/drawing/2014/main" val="372853807"/>
                  </a:ext>
                </a:extLst>
              </a:tr>
            </a:tbl>
          </a:graphicData>
        </a:graphic>
      </p:graphicFrame>
    </p:spTree>
    <p:extLst>
      <p:ext uri="{BB962C8B-B14F-4D97-AF65-F5344CB8AC3E}">
        <p14:creationId xmlns:p14="http://schemas.microsoft.com/office/powerpoint/2010/main" val="1061687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487035-443C-47E8-B952-3E4366128F18}"/>
              </a:ext>
            </a:extLst>
          </p:cNvPr>
          <p:cNvSpPr>
            <a:spLocks noGrp="1"/>
          </p:cNvSpPr>
          <p:nvPr>
            <p:ph type="title"/>
          </p:nvPr>
        </p:nvSpPr>
        <p:spPr/>
        <p:txBody>
          <a:bodyPr/>
          <a:lstStyle/>
          <a:p>
            <a:r>
              <a:rPr lang="en-US" dirty="0"/>
              <a:t>Adding New Records</a:t>
            </a:r>
          </a:p>
        </p:txBody>
      </p:sp>
      <p:sp>
        <p:nvSpPr>
          <p:cNvPr id="5" name="Text Placeholder 4">
            <a:extLst>
              <a:ext uri="{FF2B5EF4-FFF2-40B4-BE49-F238E27FC236}">
                <a16:creationId xmlns:a16="http://schemas.microsoft.com/office/drawing/2014/main" id="{92E2F451-F648-4A38-A4A9-CBAE9F8E5289}"/>
              </a:ext>
            </a:extLst>
          </p:cNvPr>
          <p:cNvSpPr>
            <a:spLocks noGrp="1"/>
          </p:cNvSpPr>
          <p:nvPr>
            <p:ph type="body" idx="1"/>
          </p:nvPr>
        </p:nvSpPr>
        <p:spPr/>
        <p:txBody>
          <a:bodyPr/>
          <a:lstStyle/>
          <a:p>
            <a:r>
              <a:rPr lang="en-US" dirty="0"/>
              <a:t>The Basics</a:t>
            </a:r>
          </a:p>
        </p:txBody>
      </p:sp>
    </p:spTree>
    <p:extLst>
      <p:ext uri="{BB962C8B-B14F-4D97-AF65-F5344CB8AC3E}">
        <p14:creationId xmlns:p14="http://schemas.microsoft.com/office/powerpoint/2010/main" val="3140767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3E9070-2670-41D8-8410-56156F3FA8E4}"/>
              </a:ext>
            </a:extLst>
          </p:cNvPr>
          <p:cNvSpPr>
            <a:spLocks noGrp="1"/>
          </p:cNvSpPr>
          <p:nvPr>
            <p:ph type="title"/>
          </p:nvPr>
        </p:nvSpPr>
        <p:spPr/>
        <p:txBody>
          <a:bodyPr/>
          <a:lstStyle/>
          <a:p>
            <a:r>
              <a:rPr lang="en-US" dirty="0"/>
              <a:t>New Records</a:t>
            </a:r>
          </a:p>
        </p:txBody>
      </p:sp>
      <p:sp>
        <p:nvSpPr>
          <p:cNvPr id="5" name="Content Placeholder 4">
            <a:extLst>
              <a:ext uri="{FF2B5EF4-FFF2-40B4-BE49-F238E27FC236}">
                <a16:creationId xmlns:a16="http://schemas.microsoft.com/office/drawing/2014/main" id="{5191B985-DDE5-4E97-A780-0F0567DD4CFC}"/>
              </a:ext>
            </a:extLst>
          </p:cNvPr>
          <p:cNvSpPr>
            <a:spLocks noGrp="1"/>
          </p:cNvSpPr>
          <p:nvPr>
            <p:ph idx="1"/>
          </p:nvPr>
        </p:nvSpPr>
        <p:spPr/>
        <p:txBody>
          <a:bodyPr/>
          <a:lstStyle/>
          <a:p>
            <a:r>
              <a:rPr lang="en-US" dirty="0"/>
              <a:t>The process for adding new records is fairly similar for MSG’s, Credentials and Educational Enrollment</a:t>
            </a:r>
          </a:p>
          <a:p>
            <a:pPr lvl="1"/>
            <a:r>
              <a:rPr lang="en-US" dirty="0"/>
              <a:t>Remember, certain MSG’s, Credentials and Educational Enrollments are added through other means (data match, assessment screen); see the table on slides 31-33 for a refresher.</a:t>
            </a:r>
          </a:p>
          <a:p>
            <a:r>
              <a:rPr lang="en-US" dirty="0"/>
              <a:t>Not all fields are relevant for all record types.  If you see something grayed out or auto-populated, </a:t>
            </a:r>
            <a:r>
              <a:rPr lang="en-US" i="1" dirty="0"/>
              <a:t>it’s supposed to do that!</a:t>
            </a:r>
            <a:endParaRPr lang="en-US" dirty="0"/>
          </a:p>
        </p:txBody>
      </p:sp>
    </p:spTree>
    <p:extLst>
      <p:ext uri="{BB962C8B-B14F-4D97-AF65-F5344CB8AC3E}">
        <p14:creationId xmlns:p14="http://schemas.microsoft.com/office/powerpoint/2010/main" val="1935114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2BA915-C2E6-4747-8E67-235C134200F9}"/>
              </a:ext>
            </a:extLst>
          </p:cNvPr>
          <p:cNvSpPr>
            <a:spLocks noGrp="1"/>
          </p:cNvSpPr>
          <p:nvPr>
            <p:ph type="title"/>
          </p:nvPr>
        </p:nvSpPr>
        <p:spPr/>
        <p:txBody>
          <a:bodyPr/>
          <a:lstStyle/>
          <a:p>
            <a:r>
              <a:rPr lang="en-US" dirty="0"/>
              <a:t>Example: Adding a Type 5 MSG</a:t>
            </a:r>
          </a:p>
        </p:txBody>
      </p:sp>
      <p:pic>
        <p:nvPicPr>
          <p:cNvPr id="10" name="Content Placeholder 9" descr="Screenshot of Educational Outcomes screen that shows the new educational outcomes options - Measurable Skill Gains, Credentials and Educational Enrollment - with &quot;add gain&quot; outlined in Red" title="Screenshot">
            <a:extLst>
              <a:ext uri="{FF2B5EF4-FFF2-40B4-BE49-F238E27FC236}">
                <a16:creationId xmlns:a16="http://schemas.microsoft.com/office/drawing/2014/main" id="{FB349E23-65E2-4FEF-A8EF-43C194496F4F}"/>
              </a:ext>
            </a:extLst>
          </p:cNvPr>
          <p:cNvPicPr>
            <a:picLocks noGrp="1" noChangeAspect="1"/>
          </p:cNvPicPr>
          <p:nvPr>
            <p:ph idx="1"/>
          </p:nvPr>
        </p:nvPicPr>
        <p:blipFill>
          <a:blip r:embed="rId3"/>
          <a:stretch>
            <a:fillRect/>
          </a:stretch>
        </p:blipFill>
        <p:spPr>
          <a:xfrm>
            <a:off x="850797" y="2214942"/>
            <a:ext cx="6670142" cy="3817416"/>
          </a:xfrm>
          <a:prstGeom prst="rect">
            <a:avLst/>
          </a:prstGeom>
        </p:spPr>
      </p:pic>
    </p:spTree>
    <p:extLst>
      <p:ext uri="{BB962C8B-B14F-4D97-AF65-F5344CB8AC3E}">
        <p14:creationId xmlns:p14="http://schemas.microsoft.com/office/powerpoint/2010/main" val="233454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D8F0-BB24-4CC2-A7C4-EE3A6FE0E27D}"/>
              </a:ext>
            </a:extLst>
          </p:cNvPr>
          <p:cNvSpPr>
            <a:spLocks noGrp="1"/>
          </p:cNvSpPr>
          <p:nvPr>
            <p:ph type="title"/>
          </p:nvPr>
        </p:nvSpPr>
        <p:spPr/>
        <p:txBody>
          <a:bodyPr/>
          <a:lstStyle/>
          <a:p>
            <a:r>
              <a:rPr lang="en-US" dirty="0"/>
              <a:t>Adding a Type 5 MSG (cont’d)</a:t>
            </a:r>
          </a:p>
        </p:txBody>
      </p:sp>
      <p:pic>
        <p:nvPicPr>
          <p:cNvPr id="4" name="Content Placeholder 3" descr="Screenshot of Measurable skill gain details page" title="Screenshot">
            <a:extLst>
              <a:ext uri="{FF2B5EF4-FFF2-40B4-BE49-F238E27FC236}">
                <a16:creationId xmlns:a16="http://schemas.microsoft.com/office/drawing/2014/main" id="{78E5973C-EEAD-4FF0-9A48-F2E228329DEE}"/>
              </a:ext>
            </a:extLst>
          </p:cNvPr>
          <p:cNvPicPr>
            <a:picLocks noGrp="1" noChangeAspect="1"/>
          </p:cNvPicPr>
          <p:nvPr>
            <p:ph sz="half" idx="1"/>
          </p:nvPr>
        </p:nvPicPr>
        <p:blipFill>
          <a:blip r:embed="rId3"/>
          <a:stretch>
            <a:fillRect/>
          </a:stretch>
        </p:blipFill>
        <p:spPr>
          <a:xfrm>
            <a:off x="202095" y="2387371"/>
            <a:ext cx="5639785" cy="3337568"/>
          </a:xfrm>
          <a:prstGeom prst="rect">
            <a:avLst/>
          </a:prstGeom>
        </p:spPr>
      </p:pic>
      <p:sp>
        <p:nvSpPr>
          <p:cNvPr id="8" name="Content Placeholder 7">
            <a:extLst>
              <a:ext uri="{FF2B5EF4-FFF2-40B4-BE49-F238E27FC236}">
                <a16:creationId xmlns:a16="http://schemas.microsoft.com/office/drawing/2014/main" id="{8F24C105-5A6B-479D-B15F-483F8393EE26}"/>
              </a:ext>
            </a:extLst>
          </p:cNvPr>
          <p:cNvSpPr>
            <a:spLocks noGrp="1"/>
          </p:cNvSpPr>
          <p:nvPr>
            <p:ph sz="half" idx="2"/>
          </p:nvPr>
        </p:nvSpPr>
        <p:spPr>
          <a:xfrm>
            <a:off x="5963265" y="2239616"/>
            <a:ext cx="2915050" cy="2067341"/>
          </a:xfrm>
          <a:prstGeom prst="borderCallout1">
            <a:avLst>
              <a:gd name="adj1" fmla="val 18750"/>
              <a:gd name="adj2" fmla="val -8333"/>
              <a:gd name="adj3" fmla="val 75943"/>
              <a:gd name="adj4" fmla="val -68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Only certain types will appear in this dropdown (Type 1a) Pre/Post Test Gain and Type 2) HSE – In State are added through other processes)</a:t>
            </a:r>
          </a:p>
        </p:txBody>
      </p:sp>
    </p:spTree>
    <p:extLst>
      <p:ext uri="{BB962C8B-B14F-4D97-AF65-F5344CB8AC3E}">
        <p14:creationId xmlns:p14="http://schemas.microsoft.com/office/powerpoint/2010/main" val="1565205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D8F0-BB24-4CC2-A7C4-EE3A6FE0E27D}"/>
              </a:ext>
            </a:extLst>
          </p:cNvPr>
          <p:cNvSpPr>
            <a:spLocks noGrp="1"/>
          </p:cNvSpPr>
          <p:nvPr>
            <p:ph type="title"/>
          </p:nvPr>
        </p:nvSpPr>
        <p:spPr/>
        <p:txBody>
          <a:bodyPr/>
          <a:lstStyle/>
          <a:p>
            <a:r>
              <a:rPr lang="en-US" dirty="0"/>
              <a:t>Adding a Type 5 MSG (cont’d) </a:t>
            </a:r>
            <a:r>
              <a:rPr lang="en-US" dirty="0">
                <a:solidFill>
                  <a:schemeClr val="bg1">
                    <a:lumMod val="85000"/>
                    <a:lumOff val="15000"/>
                  </a:schemeClr>
                </a:solidFill>
              </a:rPr>
              <a:t>2</a:t>
            </a:r>
          </a:p>
        </p:txBody>
      </p:sp>
      <p:pic>
        <p:nvPicPr>
          <p:cNvPr id="4" name="Content Placeholder 3" descr="Screenshot of Measurable skill gain details page" title="Screenshot">
            <a:extLst>
              <a:ext uri="{FF2B5EF4-FFF2-40B4-BE49-F238E27FC236}">
                <a16:creationId xmlns:a16="http://schemas.microsoft.com/office/drawing/2014/main" id="{78E5973C-EEAD-4FF0-9A48-F2E228329DEE}"/>
              </a:ext>
            </a:extLst>
          </p:cNvPr>
          <p:cNvPicPr>
            <a:picLocks noGrp="1" noChangeAspect="1"/>
          </p:cNvPicPr>
          <p:nvPr>
            <p:ph sz="half" idx="1"/>
          </p:nvPr>
        </p:nvPicPr>
        <p:blipFill>
          <a:blip r:embed="rId3"/>
          <a:stretch>
            <a:fillRect/>
          </a:stretch>
        </p:blipFill>
        <p:spPr>
          <a:xfrm>
            <a:off x="533400" y="2492263"/>
            <a:ext cx="5440147" cy="3219424"/>
          </a:xfrm>
          <a:prstGeom prst="rect">
            <a:avLst/>
          </a:prstGeom>
        </p:spPr>
      </p:pic>
      <p:sp>
        <p:nvSpPr>
          <p:cNvPr id="7" name="Content Placeholder 6">
            <a:extLst>
              <a:ext uri="{FF2B5EF4-FFF2-40B4-BE49-F238E27FC236}">
                <a16:creationId xmlns:a16="http://schemas.microsoft.com/office/drawing/2014/main" id="{9573915B-DA61-41E1-8125-6EEF99B2610C}"/>
              </a:ext>
            </a:extLst>
          </p:cNvPr>
          <p:cNvSpPr>
            <a:spLocks noGrp="1"/>
          </p:cNvSpPr>
          <p:nvPr>
            <p:ph sz="half" idx="2"/>
          </p:nvPr>
        </p:nvSpPr>
        <p:spPr>
          <a:xfrm>
            <a:off x="6353755" y="2270612"/>
            <a:ext cx="2366176" cy="2208623"/>
          </a:xfrm>
          <a:prstGeom prst="borderCallout1">
            <a:avLst>
              <a:gd name="adj1" fmla="val 18750"/>
              <a:gd name="adj2" fmla="val -8333"/>
              <a:gd name="adj3" fmla="val 85373"/>
              <a:gd name="adj4" fmla="val -1142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If a field is grayed out or can’t be selected, it means it’s not relevant for this particular type of gain</a:t>
            </a:r>
          </a:p>
        </p:txBody>
      </p:sp>
    </p:spTree>
    <p:extLst>
      <p:ext uri="{BB962C8B-B14F-4D97-AF65-F5344CB8AC3E}">
        <p14:creationId xmlns:p14="http://schemas.microsoft.com/office/powerpoint/2010/main" val="2480098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D8F0-BB24-4CC2-A7C4-EE3A6FE0E27D}"/>
              </a:ext>
            </a:extLst>
          </p:cNvPr>
          <p:cNvSpPr>
            <a:spLocks noGrp="1"/>
          </p:cNvSpPr>
          <p:nvPr>
            <p:ph type="title"/>
          </p:nvPr>
        </p:nvSpPr>
        <p:spPr/>
        <p:txBody>
          <a:bodyPr/>
          <a:lstStyle/>
          <a:p>
            <a:r>
              <a:rPr lang="en-US" dirty="0"/>
              <a:t>Adding a Type 5 MSG (cont’d) </a:t>
            </a:r>
            <a:r>
              <a:rPr lang="en-US" dirty="0">
                <a:solidFill>
                  <a:schemeClr val="bg1">
                    <a:lumMod val="85000"/>
                    <a:lumOff val="15000"/>
                  </a:schemeClr>
                </a:solidFill>
              </a:rPr>
              <a:t>3</a:t>
            </a:r>
          </a:p>
        </p:txBody>
      </p:sp>
      <p:pic>
        <p:nvPicPr>
          <p:cNvPr id="4" name="Content Placeholder 3" descr="Screenshot of Measurable skill gain details page" title="Screenshot">
            <a:extLst>
              <a:ext uri="{FF2B5EF4-FFF2-40B4-BE49-F238E27FC236}">
                <a16:creationId xmlns:a16="http://schemas.microsoft.com/office/drawing/2014/main" id="{78E5973C-EEAD-4FF0-9A48-F2E228329DEE}"/>
              </a:ext>
            </a:extLst>
          </p:cNvPr>
          <p:cNvPicPr>
            <a:picLocks noGrp="1" noChangeAspect="1"/>
          </p:cNvPicPr>
          <p:nvPr>
            <p:ph sz="half" idx="1"/>
          </p:nvPr>
        </p:nvPicPr>
        <p:blipFill>
          <a:blip r:embed="rId3"/>
          <a:stretch>
            <a:fillRect/>
          </a:stretch>
        </p:blipFill>
        <p:spPr>
          <a:xfrm>
            <a:off x="162339" y="2230855"/>
            <a:ext cx="6598458" cy="3904901"/>
          </a:xfrm>
          <a:prstGeom prst="rect">
            <a:avLst/>
          </a:prstGeom>
        </p:spPr>
      </p:pic>
      <p:sp>
        <p:nvSpPr>
          <p:cNvPr id="7" name="Content Placeholder 6">
            <a:extLst>
              <a:ext uri="{FF2B5EF4-FFF2-40B4-BE49-F238E27FC236}">
                <a16:creationId xmlns:a16="http://schemas.microsoft.com/office/drawing/2014/main" id="{3442B195-1DC4-4568-ADE4-036947F1935C}"/>
              </a:ext>
            </a:extLst>
          </p:cNvPr>
          <p:cNvSpPr>
            <a:spLocks noGrp="1"/>
          </p:cNvSpPr>
          <p:nvPr>
            <p:ph sz="half" idx="2"/>
          </p:nvPr>
        </p:nvSpPr>
        <p:spPr>
          <a:xfrm>
            <a:off x="6387334" y="2182337"/>
            <a:ext cx="2066911" cy="3599316"/>
          </a:xfrm>
          <a:prstGeom prst="borderCallout1">
            <a:avLst>
              <a:gd name="adj1" fmla="val 18750"/>
              <a:gd name="adj2" fmla="val -8333"/>
              <a:gd name="adj3" fmla="val 69125"/>
              <a:gd name="adj4" fmla="val -764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For records that require an educational provider, you will notice that, as you begin to type, the field auto-populates from the national database of FICE codes for purposes of data consistency</a:t>
            </a:r>
          </a:p>
        </p:txBody>
      </p:sp>
    </p:spTree>
    <p:extLst>
      <p:ext uri="{BB962C8B-B14F-4D97-AF65-F5344CB8AC3E}">
        <p14:creationId xmlns:p14="http://schemas.microsoft.com/office/powerpoint/2010/main" val="335375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C119-99B4-4CFF-9B5F-AC0A56C07BC3}"/>
              </a:ext>
            </a:extLst>
          </p:cNvPr>
          <p:cNvSpPr>
            <a:spLocks noGrp="1"/>
          </p:cNvSpPr>
          <p:nvPr>
            <p:ph type="title"/>
          </p:nvPr>
        </p:nvSpPr>
        <p:spPr/>
        <p:txBody>
          <a:bodyPr/>
          <a:lstStyle/>
          <a:p>
            <a:r>
              <a:rPr lang="en-US" dirty="0"/>
              <a:t>Multi-phased Roll-Out</a:t>
            </a:r>
          </a:p>
        </p:txBody>
      </p:sp>
      <p:graphicFrame>
        <p:nvGraphicFramePr>
          <p:cNvPr id="4" name="Content Placeholder 3" descr="Diagram showing three training opportunities for the new release - pre-recorded webinars, interactive training, and virtual real-time training" title="Diagram">
            <a:extLst>
              <a:ext uri="{FF2B5EF4-FFF2-40B4-BE49-F238E27FC236}">
                <a16:creationId xmlns:a16="http://schemas.microsoft.com/office/drawing/2014/main" id="{68415511-6F59-4E26-B39D-C8EC7A3F6AFC}"/>
              </a:ext>
            </a:extLst>
          </p:cNvPr>
          <p:cNvGraphicFramePr>
            <a:graphicFrameLocks noGrp="1"/>
          </p:cNvGraphicFramePr>
          <p:nvPr>
            <p:ph idx="1"/>
            <p:extLst>
              <p:ext uri="{D42A27DB-BD31-4B8C-83A1-F6EECF244321}">
                <p14:modId xmlns:p14="http://schemas.microsoft.com/office/powerpoint/2010/main" val="2260769505"/>
              </p:ext>
            </p:extLst>
          </p:nvPr>
        </p:nvGraphicFramePr>
        <p:xfrm>
          <a:off x="531639" y="2082157"/>
          <a:ext cx="6888163"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205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D8F0-BB24-4CC2-A7C4-EE3A6FE0E27D}"/>
              </a:ext>
            </a:extLst>
          </p:cNvPr>
          <p:cNvSpPr>
            <a:spLocks noGrp="1"/>
          </p:cNvSpPr>
          <p:nvPr>
            <p:ph type="title"/>
          </p:nvPr>
        </p:nvSpPr>
        <p:spPr/>
        <p:txBody>
          <a:bodyPr/>
          <a:lstStyle/>
          <a:p>
            <a:r>
              <a:rPr lang="en-US" dirty="0"/>
              <a:t>Adding a Type 5 MSG (cont’d) </a:t>
            </a:r>
            <a:r>
              <a:rPr lang="en-US" dirty="0">
                <a:solidFill>
                  <a:schemeClr val="bg1">
                    <a:lumMod val="85000"/>
                    <a:lumOff val="15000"/>
                  </a:schemeClr>
                </a:solidFill>
              </a:rPr>
              <a:t>4</a:t>
            </a:r>
          </a:p>
        </p:txBody>
      </p:sp>
      <p:pic>
        <p:nvPicPr>
          <p:cNvPr id="4" name="Content Placeholder 3" descr="Screenshot of Measurable skill gain details page" title="Screenshot">
            <a:extLst>
              <a:ext uri="{FF2B5EF4-FFF2-40B4-BE49-F238E27FC236}">
                <a16:creationId xmlns:a16="http://schemas.microsoft.com/office/drawing/2014/main" id="{78E5973C-EEAD-4FF0-9A48-F2E228329DEE}"/>
              </a:ext>
            </a:extLst>
          </p:cNvPr>
          <p:cNvPicPr>
            <a:picLocks noGrp="1" noChangeAspect="1"/>
          </p:cNvPicPr>
          <p:nvPr>
            <p:ph sz="half" idx="1"/>
          </p:nvPr>
        </p:nvPicPr>
        <p:blipFill>
          <a:blip r:embed="rId3"/>
          <a:stretch>
            <a:fillRect/>
          </a:stretch>
        </p:blipFill>
        <p:spPr>
          <a:xfrm>
            <a:off x="188843" y="2230855"/>
            <a:ext cx="6598458" cy="3904901"/>
          </a:xfrm>
          <a:prstGeom prst="rect">
            <a:avLst/>
          </a:prstGeom>
        </p:spPr>
      </p:pic>
      <p:sp>
        <p:nvSpPr>
          <p:cNvPr id="7" name="Content Placeholder 6">
            <a:extLst>
              <a:ext uri="{FF2B5EF4-FFF2-40B4-BE49-F238E27FC236}">
                <a16:creationId xmlns:a16="http://schemas.microsoft.com/office/drawing/2014/main" id="{ECD55BAF-9A30-48C2-94DE-F34AABAB072A}"/>
              </a:ext>
            </a:extLst>
          </p:cNvPr>
          <p:cNvSpPr>
            <a:spLocks noGrp="1"/>
          </p:cNvSpPr>
          <p:nvPr>
            <p:ph sz="half" idx="2"/>
          </p:nvPr>
        </p:nvSpPr>
        <p:spPr>
          <a:xfrm>
            <a:off x="6944139" y="2230855"/>
            <a:ext cx="1947428" cy="3573597"/>
          </a:xfrm>
          <a:prstGeom prst="borderCallout1">
            <a:avLst>
              <a:gd name="adj1" fmla="val 18750"/>
              <a:gd name="adj2" fmla="val -8333"/>
              <a:gd name="adj3" fmla="val 80788"/>
              <a:gd name="adj4" fmla="val -944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Providers should have a consistent process for how they record details related to a new record.</a:t>
            </a:r>
          </a:p>
          <a:p>
            <a:pPr algn="ctr"/>
            <a:r>
              <a:rPr lang="en-US" sz="1600" dirty="0"/>
              <a:t>We recommend including the type of documentation on file for the participant.</a:t>
            </a:r>
          </a:p>
        </p:txBody>
      </p:sp>
    </p:spTree>
    <p:extLst>
      <p:ext uri="{BB962C8B-B14F-4D97-AF65-F5344CB8AC3E}">
        <p14:creationId xmlns:p14="http://schemas.microsoft.com/office/powerpoint/2010/main" val="1299554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4DF8-3186-42ED-AE68-84E3F58C33AC}"/>
              </a:ext>
            </a:extLst>
          </p:cNvPr>
          <p:cNvSpPr>
            <a:spLocks noGrp="1"/>
          </p:cNvSpPr>
          <p:nvPr>
            <p:ph type="title"/>
          </p:nvPr>
        </p:nvSpPr>
        <p:spPr/>
        <p:txBody>
          <a:bodyPr/>
          <a:lstStyle/>
          <a:p>
            <a:r>
              <a:rPr lang="en-US" dirty="0"/>
              <a:t>Important Notes</a:t>
            </a:r>
          </a:p>
        </p:txBody>
      </p:sp>
      <p:sp>
        <p:nvSpPr>
          <p:cNvPr id="3" name="Content Placeholder 2">
            <a:extLst>
              <a:ext uri="{FF2B5EF4-FFF2-40B4-BE49-F238E27FC236}">
                <a16:creationId xmlns:a16="http://schemas.microsoft.com/office/drawing/2014/main" id="{BE51FA2B-25C9-4F51-AF0B-7B8E4D8A3537}"/>
              </a:ext>
            </a:extLst>
          </p:cNvPr>
          <p:cNvSpPr>
            <a:spLocks noGrp="1"/>
          </p:cNvSpPr>
          <p:nvPr>
            <p:ph idx="1"/>
          </p:nvPr>
        </p:nvSpPr>
        <p:spPr/>
        <p:txBody>
          <a:bodyPr/>
          <a:lstStyle/>
          <a:p>
            <a:r>
              <a:rPr lang="en-US" dirty="0"/>
              <a:t>Adding certain types of records is a whole new world for AEL.</a:t>
            </a:r>
          </a:p>
          <a:p>
            <a:pPr lvl="1"/>
            <a:r>
              <a:rPr lang="en-US" dirty="0"/>
              <a:t>If it seems “too good to be true” – IT IS.  Remember, documentation, documentation, documentation.</a:t>
            </a:r>
          </a:p>
          <a:p>
            <a:r>
              <a:rPr lang="en-US" i="1" dirty="0"/>
              <a:t>All</a:t>
            </a:r>
            <a:r>
              <a:rPr lang="en-US" dirty="0"/>
              <a:t> participants still need a baseline assessment for eligibility purposes.  </a:t>
            </a:r>
            <a:endParaRPr lang="en-US" i="1" dirty="0"/>
          </a:p>
        </p:txBody>
      </p:sp>
    </p:spTree>
    <p:extLst>
      <p:ext uri="{BB962C8B-B14F-4D97-AF65-F5344CB8AC3E}">
        <p14:creationId xmlns:p14="http://schemas.microsoft.com/office/powerpoint/2010/main" val="3297305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ACF45-F738-436F-828A-8360DABEF3D8}"/>
              </a:ext>
            </a:extLst>
          </p:cNvPr>
          <p:cNvSpPr>
            <a:spLocks noGrp="1"/>
          </p:cNvSpPr>
          <p:nvPr>
            <p:ph type="title"/>
          </p:nvPr>
        </p:nvSpPr>
        <p:spPr/>
        <p:txBody>
          <a:bodyPr/>
          <a:lstStyle/>
          <a:p>
            <a:r>
              <a:rPr lang="en-US" dirty="0"/>
              <a:t>Up next…</a:t>
            </a:r>
          </a:p>
        </p:txBody>
      </p:sp>
      <p:sp>
        <p:nvSpPr>
          <p:cNvPr id="5" name="Content Placeholder 4">
            <a:extLst>
              <a:ext uri="{FF2B5EF4-FFF2-40B4-BE49-F238E27FC236}">
                <a16:creationId xmlns:a16="http://schemas.microsoft.com/office/drawing/2014/main" id="{18FC4643-37D2-469D-8029-3F66D9612302}"/>
              </a:ext>
            </a:extLst>
          </p:cNvPr>
          <p:cNvSpPr>
            <a:spLocks noGrp="1"/>
          </p:cNvSpPr>
          <p:nvPr>
            <p:ph idx="1"/>
          </p:nvPr>
        </p:nvSpPr>
        <p:spPr/>
        <p:txBody>
          <a:bodyPr/>
          <a:lstStyle/>
          <a:p>
            <a:r>
              <a:rPr lang="en-US" dirty="0"/>
              <a:t>Detailed explanation of adding records for:</a:t>
            </a:r>
          </a:p>
          <a:p>
            <a:pPr lvl="1"/>
            <a:r>
              <a:rPr lang="en-US" dirty="0"/>
              <a:t>MSG’s</a:t>
            </a:r>
          </a:p>
          <a:p>
            <a:pPr lvl="1"/>
            <a:r>
              <a:rPr lang="en-US" dirty="0"/>
              <a:t>Credentials</a:t>
            </a:r>
          </a:p>
          <a:p>
            <a:pPr lvl="1"/>
            <a:r>
              <a:rPr lang="en-US" dirty="0"/>
              <a:t>Educational Enrollment</a:t>
            </a:r>
          </a:p>
          <a:p>
            <a:r>
              <a:rPr lang="en-US" dirty="0"/>
              <a:t>Interactive training PowerPoint</a:t>
            </a:r>
          </a:p>
          <a:p>
            <a:r>
              <a:rPr lang="en-US" dirty="0"/>
              <a:t>Virtual training opportunities</a:t>
            </a:r>
          </a:p>
        </p:txBody>
      </p:sp>
    </p:spTree>
    <p:extLst>
      <p:ext uri="{BB962C8B-B14F-4D97-AF65-F5344CB8AC3E}">
        <p14:creationId xmlns:p14="http://schemas.microsoft.com/office/powerpoint/2010/main" val="3168870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E63A-7743-4D1A-A3CC-DC685EE5221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2178F46-A5B2-468B-9687-8B2DAD11236E}"/>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91761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8AB5-AD22-4FC1-88FA-2F211F96CB02}"/>
              </a:ext>
            </a:extLst>
          </p:cNvPr>
          <p:cNvSpPr>
            <a:spLocks noGrp="1"/>
          </p:cNvSpPr>
          <p:nvPr>
            <p:ph type="title"/>
          </p:nvPr>
        </p:nvSpPr>
        <p:spPr/>
        <p:txBody>
          <a:bodyPr/>
          <a:lstStyle/>
          <a:p>
            <a:r>
              <a:rPr lang="en-US" dirty="0"/>
              <a:t>What’s in the Release</a:t>
            </a:r>
          </a:p>
        </p:txBody>
      </p:sp>
      <p:sp>
        <p:nvSpPr>
          <p:cNvPr id="3" name="Content Placeholder 2">
            <a:extLst>
              <a:ext uri="{FF2B5EF4-FFF2-40B4-BE49-F238E27FC236}">
                <a16:creationId xmlns:a16="http://schemas.microsoft.com/office/drawing/2014/main" id="{6FF9B811-FF80-4E0D-9736-94E9193E5B5F}"/>
              </a:ext>
            </a:extLst>
          </p:cNvPr>
          <p:cNvSpPr>
            <a:spLocks noGrp="1"/>
          </p:cNvSpPr>
          <p:nvPr>
            <p:ph idx="1"/>
          </p:nvPr>
        </p:nvSpPr>
        <p:spPr>
          <a:xfrm>
            <a:off x="465033" y="2157411"/>
            <a:ext cx="7405644" cy="4098109"/>
          </a:xfrm>
        </p:spPr>
        <p:txBody>
          <a:bodyPr>
            <a:normAutofit fontScale="85000" lnSpcReduction="10000"/>
          </a:bodyPr>
          <a:lstStyle/>
          <a:p>
            <a:pPr lvl="0"/>
            <a:r>
              <a:rPr lang="en-US" dirty="0"/>
              <a:t>Tracking of MSG’s allowable under WIOA, including:</a:t>
            </a:r>
          </a:p>
          <a:p>
            <a:pPr lvl="1"/>
            <a:r>
              <a:rPr lang="en-US" dirty="0"/>
              <a:t>Educational Functioning Level Gain Type A – Achievement on a Pre/Post Test (in any domain)</a:t>
            </a:r>
          </a:p>
          <a:p>
            <a:pPr lvl="1"/>
            <a:r>
              <a:rPr lang="en-US" dirty="0"/>
              <a:t>Educational Functioning Level Gain Type B – Transition to Postsecondary Education after Exit</a:t>
            </a:r>
          </a:p>
          <a:p>
            <a:pPr lvl="1"/>
            <a:r>
              <a:rPr lang="en-US" dirty="0"/>
              <a:t>High School Equivalency Achievement</a:t>
            </a:r>
          </a:p>
          <a:p>
            <a:pPr lvl="1"/>
            <a:r>
              <a:rPr lang="en-US" dirty="0"/>
              <a:t>Skills Progression (for IET Participants)</a:t>
            </a:r>
          </a:p>
          <a:p>
            <a:pPr lvl="0"/>
            <a:r>
              <a:rPr lang="en-US" dirty="0"/>
              <a:t>Tracking of Credentials Earned</a:t>
            </a:r>
          </a:p>
          <a:p>
            <a:pPr lvl="0"/>
            <a:r>
              <a:rPr lang="en-US" dirty="0"/>
              <a:t>Tracking of Post-Exit Enrollment in Postsecondary Education </a:t>
            </a:r>
          </a:p>
          <a:p>
            <a:pPr lvl="0"/>
            <a:r>
              <a:rPr lang="en-US" dirty="0"/>
              <a:t>Improvements to the Training Screen, including</a:t>
            </a:r>
          </a:p>
          <a:p>
            <a:pPr lvl="1"/>
            <a:r>
              <a:rPr lang="en-US" dirty="0"/>
              <a:t>Enhanced Filtering for programs on the ETP</a:t>
            </a:r>
          </a:p>
          <a:p>
            <a:r>
              <a:rPr lang="en-US" dirty="0"/>
              <a:t>Bug Fixes Including:</a:t>
            </a:r>
          </a:p>
          <a:p>
            <a:pPr lvl="1"/>
            <a:r>
              <a:rPr lang="en-US" dirty="0"/>
              <a:t>Training hours being calculated in elapsed hours between tests</a:t>
            </a:r>
          </a:p>
          <a:p>
            <a:pPr lvl="1"/>
            <a:endParaRPr lang="en-US" dirty="0"/>
          </a:p>
        </p:txBody>
      </p:sp>
    </p:spTree>
    <p:extLst>
      <p:ext uri="{BB962C8B-B14F-4D97-AF65-F5344CB8AC3E}">
        <p14:creationId xmlns:p14="http://schemas.microsoft.com/office/powerpoint/2010/main" val="153784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EF74E8-00D6-4248-8C58-2445D59D9349}"/>
              </a:ext>
            </a:extLst>
          </p:cNvPr>
          <p:cNvSpPr>
            <a:spLocks noGrp="1"/>
          </p:cNvSpPr>
          <p:nvPr>
            <p:ph type="title"/>
          </p:nvPr>
        </p:nvSpPr>
        <p:spPr/>
        <p:txBody>
          <a:bodyPr/>
          <a:lstStyle/>
          <a:p>
            <a:r>
              <a:rPr lang="en-US" dirty="0"/>
              <a:t>Part 1: What’s </a:t>
            </a:r>
            <a:r>
              <a:rPr lang="en-US" i="1" dirty="0"/>
              <a:t>the same</a:t>
            </a:r>
            <a:endParaRPr lang="en-US" dirty="0"/>
          </a:p>
        </p:txBody>
      </p:sp>
      <p:sp>
        <p:nvSpPr>
          <p:cNvPr id="5" name="Text Placeholder 4">
            <a:extLst>
              <a:ext uri="{FF2B5EF4-FFF2-40B4-BE49-F238E27FC236}">
                <a16:creationId xmlns:a16="http://schemas.microsoft.com/office/drawing/2014/main" id="{96B1A39E-91D8-4508-A0C6-274FAC8DC3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45709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71C879-B3A5-4BD8-9224-3278D2029DCB}"/>
              </a:ext>
            </a:extLst>
          </p:cNvPr>
          <p:cNvSpPr>
            <a:spLocks noGrp="1"/>
          </p:cNvSpPr>
          <p:nvPr>
            <p:ph type="title"/>
          </p:nvPr>
        </p:nvSpPr>
        <p:spPr/>
        <p:txBody>
          <a:bodyPr/>
          <a:lstStyle/>
          <a:p>
            <a:r>
              <a:rPr lang="en-US" dirty="0"/>
              <a:t>What’s the Same in 3.2</a:t>
            </a:r>
          </a:p>
        </p:txBody>
      </p:sp>
      <p:sp>
        <p:nvSpPr>
          <p:cNvPr id="5" name="Content Placeholder 4">
            <a:extLst>
              <a:ext uri="{FF2B5EF4-FFF2-40B4-BE49-F238E27FC236}">
                <a16:creationId xmlns:a16="http://schemas.microsoft.com/office/drawing/2014/main" id="{7119F5C1-A94B-40E6-96B5-A33DB841D80A}"/>
              </a:ext>
            </a:extLst>
          </p:cNvPr>
          <p:cNvSpPr>
            <a:spLocks noGrp="1"/>
          </p:cNvSpPr>
          <p:nvPr>
            <p:ph idx="1"/>
          </p:nvPr>
        </p:nvSpPr>
        <p:spPr/>
        <p:txBody>
          <a:bodyPr/>
          <a:lstStyle/>
          <a:p>
            <a:r>
              <a:rPr lang="en-US" dirty="0"/>
              <a:t>Tracking assessments (pre/post tests) </a:t>
            </a:r>
            <a:r>
              <a:rPr lang="en-US" u="sng" dirty="0"/>
              <a:t>hasn’t changed</a:t>
            </a:r>
            <a:endParaRPr lang="en-US" dirty="0"/>
          </a:p>
          <a:p>
            <a:pPr lvl="1"/>
            <a:r>
              <a:rPr lang="en-US" dirty="0"/>
              <a:t>Outcomes have a different name</a:t>
            </a:r>
          </a:p>
          <a:p>
            <a:pPr lvl="1"/>
            <a:r>
              <a:rPr lang="en-US" dirty="0"/>
              <a:t>Outcomes are tracked on all domains</a:t>
            </a:r>
          </a:p>
          <a:p>
            <a:r>
              <a:rPr lang="en-US" dirty="0"/>
              <a:t>Tracking training </a:t>
            </a:r>
            <a:r>
              <a:rPr lang="en-US" u="sng" dirty="0"/>
              <a:t>hasn’t changed</a:t>
            </a:r>
            <a:r>
              <a:rPr lang="en-US" dirty="0"/>
              <a:t>, it’s just more user friendly</a:t>
            </a:r>
          </a:p>
          <a:p>
            <a:r>
              <a:rPr lang="en-US" dirty="0"/>
              <a:t>Everything else is </a:t>
            </a:r>
            <a:r>
              <a:rPr lang="en-US" u="sng" dirty="0"/>
              <a:t>the same</a:t>
            </a:r>
            <a:endParaRPr lang="en-US" dirty="0"/>
          </a:p>
        </p:txBody>
      </p:sp>
    </p:spTree>
    <p:extLst>
      <p:ext uri="{BB962C8B-B14F-4D97-AF65-F5344CB8AC3E}">
        <p14:creationId xmlns:p14="http://schemas.microsoft.com/office/powerpoint/2010/main" val="157178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76D00B-B608-4BE2-B2A7-499C73719208}"/>
              </a:ext>
            </a:extLst>
          </p:cNvPr>
          <p:cNvSpPr>
            <a:spLocks noGrp="1"/>
          </p:cNvSpPr>
          <p:nvPr>
            <p:ph type="title"/>
          </p:nvPr>
        </p:nvSpPr>
        <p:spPr/>
        <p:txBody>
          <a:bodyPr/>
          <a:lstStyle/>
          <a:p>
            <a:r>
              <a:rPr lang="en-US" dirty="0"/>
              <a:t>Part 2: So What’s Different Then?</a:t>
            </a:r>
          </a:p>
        </p:txBody>
      </p:sp>
      <p:sp>
        <p:nvSpPr>
          <p:cNvPr id="7" name="Text Placeholder 6">
            <a:extLst>
              <a:ext uri="{FF2B5EF4-FFF2-40B4-BE49-F238E27FC236}">
                <a16:creationId xmlns:a16="http://schemas.microsoft.com/office/drawing/2014/main" id="{B5DD4DA6-DB43-4C62-B184-B70E74D361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190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8AF14C-46B1-43C1-A971-262149143927}"/>
              </a:ext>
            </a:extLst>
          </p:cNvPr>
          <p:cNvSpPr>
            <a:spLocks noGrp="1"/>
          </p:cNvSpPr>
          <p:nvPr>
            <p:ph type="title"/>
          </p:nvPr>
        </p:nvSpPr>
        <p:spPr/>
        <p:txBody>
          <a:bodyPr/>
          <a:lstStyle/>
          <a:p>
            <a:r>
              <a:rPr lang="en-US" dirty="0"/>
              <a:t>Changes to Adding Training Services in 3.2</a:t>
            </a:r>
          </a:p>
        </p:txBody>
      </p:sp>
      <p:sp>
        <p:nvSpPr>
          <p:cNvPr id="5" name="Text Placeholder 4">
            <a:extLst>
              <a:ext uri="{FF2B5EF4-FFF2-40B4-BE49-F238E27FC236}">
                <a16:creationId xmlns:a16="http://schemas.microsoft.com/office/drawing/2014/main" id="{784F121A-461E-43DF-82AF-C0D2D39652EF}"/>
              </a:ext>
            </a:extLst>
          </p:cNvPr>
          <p:cNvSpPr>
            <a:spLocks noGrp="1"/>
          </p:cNvSpPr>
          <p:nvPr>
            <p:ph type="body" idx="1"/>
          </p:nvPr>
        </p:nvSpPr>
        <p:spPr/>
        <p:txBody>
          <a:bodyPr/>
          <a:lstStyle/>
          <a:p>
            <a:r>
              <a:rPr lang="en-US" dirty="0"/>
              <a:t>A more user-friendly approach for programs on the ETP list</a:t>
            </a:r>
          </a:p>
        </p:txBody>
      </p:sp>
    </p:spTree>
    <p:extLst>
      <p:ext uri="{BB962C8B-B14F-4D97-AF65-F5344CB8AC3E}">
        <p14:creationId xmlns:p14="http://schemas.microsoft.com/office/powerpoint/2010/main" val="94297472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911</TotalTime>
  <Words>4459</Words>
  <Application>Microsoft Office PowerPoint</Application>
  <PresentationFormat>On-screen Show (4:3)</PresentationFormat>
  <Paragraphs>387</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Trebuchet MS</vt:lpstr>
      <vt:lpstr>Wingdings</vt:lpstr>
      <vt:lpstr>Berlin</vt:lpstr>
      <vt:lpstr>Welcome to TEAMS 3.2</vt:lpstr>
      <vt:lpstr>Welcome </vt:lpstr>
      <vt:lpstr>Really.  Don’t Panic.</vt:lpstr>
      <vt:lpstr>Multi-phased Roll-Out</vt:lpstr>
      <vt:lpstr>What’s in the Release</vt:lpstr>
      <vt:lpstr>Part 1: What’s the same</vt:lpstr>
      <vt:lpstr>What’s the Same in 3.2</vt:lpstr>
      <vt:lpstr>Part 2: So What’s Different Then?</vt:lpstr>
      <vt:lpstr>Changes to Adding Training Services in 3.2</vt:lpstr>
      <vt:lpstr>For Providers on the ETP List</vt:lpstr>
      <vt:lpstr>Step 1: “Select Provider”</vt:lpstr>
      <vt:lpstr>Step 2: Search for your Provider Name</vt:lpstr>
      <vt:lpstr>Step 3: Select the “Provider Name”</vt:lpstr>
      <vt:lpstr>Step 4: Information Available for the ETP Populates </vt:lpstr>
      <vt:lpstr>New Section: Educational Outcomes </vt:lpstr>
      <vt:lpstr>Educational Outcomes Screen</vt:lpstr>
      <vt:lpstr>Measurable Skill Gains Allowable Under Title II</vt:lpstr>
      <vt:lpstr>Credentials (a summary)</vt:lpstr>
      <vt:lpstr>Remember! HSE as a Credential and MSG</vt:lpstr>
      <vt:lpstr>Educational Enrollment – A Summary</vt:lpstr>
      <vt:lpstr>A refresher on the policy (we won’t cover that here)</vt:lpstr>
      <vt:lpstr>Additional Policy Guidance In the Works</vt:lpstr>
      <vt:lpstr>What Does it Look Like</vt:lpstr>
      <vt:lpstr>Remember…Don’t Panic!!</vt:lpstr>
      <vt:lpstr>What You “Know” Is Still the Same (Assessments)</vt:lpstr>
      <vt:lpstr>What You “Know” Is Still the Same (EFL Gains)</vt:lpstr>
      <vt:lpstr>But wait, there’s more…</vt:lpstr>
      <vt:lpstr>Now the New Stuff</vt:lpstr>
      <vt:lpstr>But First…</vt:lpstr>
      <vt:lpstr>Adding Measurable Skill Gains</vt:lpstr>
      <vt:lpstr>Where/How Do I Add New MSG’s?</vt:lpstr>
      <vt:lpstr>Where/How Do I Add New MSG’s? (cont’d)</vt:lpstr>
      <vt:lpstr>Where/How Do I Add New MSG’s? (cont’d) 2</vt:lpstr>
      <vt:lpstr>Adding New Records</vt:lpstr>
      <vt:lpstr>New Records</vt:lpstr>
      <vt:lpstr>Example: Adding a Type 5 MSG</vt:lpstr>
      <vt:lpstr>Adding a Type 5 MSG (cont’d)</vt:lpstr>
      <vt:lpstr>Adding a Type 5 MSG (cont’d) 2</vt:lpstr>
      <vt:lpstr>Adding a Type 5 MSG (cont’d) 3</vt:lpstr>
      <vt:lpstr>Adding a Type 5 MSG (cont’d) 4</vt:lpstr>
      <vt:lpstr>Important Notes</vt:lpstr>
      <vt:lpstr>Up next…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TEAMS 3.2</dc:title>
  <dc:creator>Tupa,Carrie</dc:creator>
  <cp:lastModifiedBy>Tupa,Carrie</cp:lastModifiedBy>
  <cp:revision>27</cp:revision>
  <dcterms:created xsi:type="dcterms:W3CDTF">2017-12-05T20:34:37Z</dcterms:created>
  <dcterms:modified xsi:type="dcterms:W3CDTF">2017-12-06T12:57:29Z</dcterms:modified>
</cp:coreProperties>
</file>